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9" r:id="rId2"/>
    <p:sldId id="451" r:id="rId3"/>
    <p:sldId id="452" r:id="rId4"/>
    <p:sldId id="453" r:id="rId5"/>
    <p:sldId id="454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000"/>
    <a:srgbClr val="0000FF"/>
    <a:srgbClr val="800040"/>
    <a:srgbClr val="FF66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312"/>
    </p:cViewPr>
  </p:sorterViewPr>
  <p:notesViewPr>
    <p:cSldViewPr>
      <p:cViewPr varScale="1">
        <p:scale>
          <a:sx n="81" d="100"/>
          <a:sy n="81" d="100"/>
        </p:scale>
        <p:origin x="-183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389C64B-8991-451C-84FD-F3778D3360C8}" type="datetime1">
              <a:rPr lang="en-US"/>
              <a:pPr/>
              <a:t>3/31/2015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9376650-48D1-4C5A-B94B-55EC574035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4788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051F3FF-7795-4571-B8C8-254A844DF7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7705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FE2849-B27D-494D-8442-E562AC6007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F7A7C1-063A-4279-929F-1A56332B99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00E0FD-4F58-4A5A-8122-B288BF962B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77B79A-6916-4411-83FE-90AFFCB66F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EF6B76-EABF-43F7-86FA-DCE67E6E53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6055B8-DCB1-4798-97C6-911269794D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BB8869-0F85-4D44-BB55-07F8136894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E97850-8917-4A3E-B9C3-AD2CFC8E16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5D552B-104C-4E9D-B840-41BC5CEAB4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CAEE0D-57CF-4255-8035-32188237CD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38509C-0986-4EE5-BE1C-10B466C7BF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F432D94-00C2-4C95-8EED-2B71F264FBD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dev.org.u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476672"/>
            <a:ext cx="7467600" cy="2448272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rgbClr val="FF8000"/>
                </a:solidFill>
                <a:latin typeface="Arial" charset="0"/>
                <a:cs typeface="Arial" charset="0"/>
              </a:rPr>
              <a:t>The DVC project: Disambiguation of Verbs by Collocation</a:t>
            </a:r>
            <a:br>
              <a:rPr lang="en-US" sz="3600" b="1" dirty="0" smtClean="0">
                <a:solidFill>
                  <a:srgbClr val="FF8000"/>
                </a:solidFill>
                <a:latin typeface="Arial" charset="0"/>
                <a:cs typeface="Arial" charset="0"/>
              </a:rPr>
            </a:br>
            <a:r>
              <a:rPr lang="en-US" sz="3600" b="1" dirty="0" smtClean="0">
                <a:solidFill>
                  <a:srgbClr val="FF8000"/>
                </a:solidFill>
                <a:latin typeface="Arial" charset="0"/>
                <a:cs typeface="Arial" charset="0"/>
              </a:rPr>
              <a:t>____</a:t>
            </a:r>
            <a:br>
              <a:rPr lang="en-US" sz="3600" b="1" dirty="0" smtClean="0">
                <a:solidFill>
                  <a:srgbClr val="FF8000"/>
                </a:solidFill>
                <a:latin typeface="Arial" charset="0"/>
                <a:cs typeface="Arial" charset="0"/>
              </a:rPr>
            </a:br>
            <a:r>
              <a:rPr lang="en-US" sz="2800" b="1" dirty="0" smtClean="0">
                <a:solidFill>
                  <a:srgbClr val="FF8000"/>
                </a:solidFill>
                <a:latin typeface="Arial" charset="0"/>
                <a:cs typeface="Arial" charset="0"/>
              </a:rPr>
              <a:t>an introduction to the linguistic theory of norms and exploitations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140968"/>
            <a:ext cx="7772400" cy="2736304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sz="2800" b="1" i="1" dirty="0" smtClean="0">
              <a:solidFill>
                <a:schemeClr val="accent2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800" b="1" i="1" dirty="0" smtClean="0">
                <a:solidFill>
                  <a:schemeClr val="accent2"/>
                </a:solidFill>
              </a:rPr>
              <a:t>Patrick Hanks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000" b="1" i="1" dirty="0" smtClean="0">
                <a:solidFill>
                  <a:schemeClr val="accent2"/>
                </a:solidFill>
              </a:rPr>
              <a:t>Research Institute of Information and Language Processing,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000" b="1" i="1" dirty="0" smtClean="0">
                <a:solidFill>
                  <a:schemeClr val="accent2"/>
                </a:solidFill>
              </a:rPr>
              <a:t>University of </a:t>
            </a:r>
            <a:r>
              <a:rPr lang="en-US" sz="2000" b="1" i="1" dirty="0" err="1" smtClean="0">
                <a:solidFill>
                  <a:schemeClr val="accent2"/>
                </a:solidFill>
              </a:rPr>
              <a:t>Wolverhampton</a:t>
            </a:r>
            <a:endParaRPr lang="en-US" sz="2000" b="1" i="1" dirty="0" smtClean="0">
              <a:solidFill>
                <a:schemeClr val="accent2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solidFill>
                  <a:schemeClr val="accent2"/>
                </a:solidFill>
              </a:rPr>
              <a:t>patrick.w.hanks@gmail.com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3124200" y="5715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srgbClr val="000099"/>
              </a:solidFill>
              <a:latin typeface="Palatino" charset="0"/>
            </a:endParaRPr>
          </a:p>
        </p:txBody>
      </p:sp>
      <p:sp>
        <p:nvSpPr>
          <p:cNvPr id="1638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91E0EE-5CFE-4477-91CB-DB2DEDC0764B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52128"/>
          </a:xfrm>
        </p:spPr>
        <p:txBody>
          <a:bodyPr/>
          <a:lstStyle/>
          <a:p>
            <a:r>
              <a:rPr lang="en-US" sz="3600" b="1" dirty="0" smtClean="0">
                <a:solidFill>
                  <a:srgbClr val="FF8000"/>
                </a:solidFill>
                <a:latin typeface="Arial" charset="0"/>
                <a:cs typeface="Arial" charset="0"/>
              </a:rPr>
              <a:t>Words are very ambiguous; dictionaries are misleading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467200"/>
          </a:xfrm>
        </p:spPr>
        <p:txBody>
          <a:bodyPr/>
          <a:lstStyle/>
          <a:p>
            <a:r>
              <a:rPr lang="en-GB" sz="2200" dirty="0" smtClean="0"/>
              <a:t>In any dictionary, more than one sense is usually given for each word.</a:t>
            </a:r>
          </a:p>
          <a:p>
            <a:pPr lvl="1"/>
            <a:r>
              <a:rPr lang="en-GB" sz="1800" dirty="0" smtClean="0"/>
              <a:t>Often, many senses.</a:t>
            </a:r>
          </a:p>
          <a:p>
            <a:pPr lvl="1"/>
            <a:r>
              <a:rPr lang="en-GB" sz="1700" dirty="0" smtClean="0"/>
              <a:t>For example, in </a:t>
            </a:r>
            <a:r>
              <a:rPr lang="en-GB" sz="1700" i="1" dirty="0" smtClean="0"/>
              <a:t>MWALED (Merriam </a:t>
            </a:r>
            <a:r>
              <a:rPr lang="en-GB" sz="1700" i="1" dirty="0" err="1" smtClean="0"/>
              <a:t>Websters</a:t>
            </a:r>
            <a:r>
              <a:rPr lang="en-GB" sz="1700" i="1" dirty="0" smtClean="0"/>
              <a:t>’ Advanced Learner’s English Dictionary) </a:t>
            </a:r>
            <a:r>
              <a:rPr lang="en-GB" sz="1700" dirty="0" smtClean="0"/>
              <a:t>the verb </a:t>
            </a:r>
            <a:r>
              <a:rPr lang="en-GB" sz="1700" b="1" i="1" dirty="0" smtClean="0"/>
              <a:t>blow</a:t>
            </a:r>
            <a:r>
              <a:rPr lang="en-GB" sz="1700" dirty="0" smtClean="0"/>
              <a:t> has 12 senses, plus 6 </a:t>
            </a:r>
            <a:r>
              <a:rPr lang="en-GB" sz="1700" dirty="0" err="1" smtClean="0"/>
              <a:t>subsenses</a:t>
            </a:r>
            <a:r>
              <a:rPr lang="en-GB" sz="1700" dirty="0" smtClean="0"/>
              <a:t>, plus 7 phrasal verbs (each with between 1 and 6 senses), plus 15 idiomatic phrases.</a:t>
            </a:r>
          </a:p>
          <a:p>
            <a:pPr lvl="1"/>
            <a:r>
              <a:rPr lang="en-GB" sz="1700" dirty="0" smtClean="0"/>
              <a:t>The noun is even more complicated.</a:t>
            </a:r>
          </a:p>
          <a:p>
            <a:r>
              <a:rPr lang="en-GB" sz="2200" dirty="0" smtClean="0"/>
              <a:t>Dictionaries do not tell the user (a learner or a programmer) how to distinguish one sense of a word from another.</a:t>
            </a:r>
            <a:endParaRPr lang="en-GB" sz="2100" dirty="0" smtClean="0"/>
          </a:p>
          <a:p>
            <a:r>
              <a:rPr lang="en-GB" sz="2200" dirty="0" smtClean="0"/>
              <a:t>WSD (word sense disambiguation) projects in NLP, using dictionaries, have failed, according to leaders in the field (e.g. </a:t>
            </a:r>
            <a:r>
              <a:rPr lang="en-GB" sz="2200" dirty="0" err="1" smtClean="0"/>
              <a:t>Ide</a:t>
            </a:r>
            <a:r>
              <a:rPr lang="en-GB" sz="2200" dirty="0" smtClean="0"/>
              <a:t> and </a:t>
            </a:r>
            <a:r>
              <a:rPr lang="en-GB" sz="2200" dirty="0" err="1" smtClean="0"/>
              <a:t>Wilks</a:t>
            </a:r>
            <a:r>
              <a:rPr lang="en-GB" sz="2200" dirty="0" smtClean="0"/>
              <a:t> 2006). </a:t>
            </a:r>
          </a:p>
          <a:p>
            <a:pPr>
              <a:buNone/>
            </a:pPr>
            <a:endParaRPr lang="en-GB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7B79A-6916-4411-83FE-90AFFCB66FB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04664"/>
            <a:ext cx="7772400" cy="1080120"/>
          </a:xfrm>
        </p:spPr>
        <p:txBody>
          <a:bodyPr/>
          <a:lstStyle/>
          <a:p>
            <a:r>
              <a:rPr lang="en-US" sz="3400" b="1" dirty="0" err="1" smtClean="0">
                <a:solidFill>
                  <a:srgbClr val="FF8000"/>
                </a:solidFill>
                <a:latin typeface="Arial" charset="0"/>
                <a:cs typeface="Arial" charset="0"/>
              </a:rPr>
              <a:t>Phraseological</a:t>
            </a:r>
            <a:r>
              <a:rPr lang="en-US" sz="3400" b="1" dirty="0" smtClean="0">
                <a:solidFill>
                  <a:srgbClr val="FF8000"/>
                </a:solidFill>
                <a:latin typeface="Arial" charset="0"/>
                <a:cs typeface="Arial" charset="0"/>
              </a:rPr>
              <a:t> patterns of word use</a:t>
            </a:r>
            <a:endParaRPr lang="en-GB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467200"/>
          </a:xfrm>
        </p:spPr>
        <p:txBody>
          <a:bodyPr/>
          <a:lstStyle/>
          <a:p>
            <a:r>
              <a:rPr lang="en-GB" sz="2200" dirty="0" smtClean="0"/>
              <a:t>Most utterances consists of words used in familiar patterns, e.g.:</a:t>
            </a:r>
          </a:p>
          <a:p>
            <a:pPr lvl="1"/>
            <a:r>
              <a:rPr lang="en-GB" sz="1800" i="1" dirty="0" smtClean="0"/>
              <a:t>The wind was </a:t>
            </a:r>
            <a:r>
              <a:rPr lang="en-GB" sz="1800" b="1" i="1" dirty="0" smtClean="0"/>
              <a:t>blowing</a:t>
            </a:r>
            <a:r>
              <a:rPr lang="en-GB" sz="1800" i="1" dirty="0" smtClean="0"/>
              <a:t> from the east; </a:t>
            </a:r>
          </a:p>
          <a:p>
            <a:pPr lvl="1"/>
            <a:r>
              <a:rPr lang="en-GB" sz="1800" i="1" dirty="0" smtClean="0"/>
              <a:t>the wind </a:t>
            </a:r>
            <a:r>
              <a:rPr lang="en-GB" sz="1800" b="1" i="1" dirty="0" smtClean="0"/>
              <a:t>blew</a:t>
            </a:r>
            <a:r>
              <a:rPr lang="en-GB" sz="1800" i="1" dirty="0" smtClean="0"/>
              <a:t> the napkin off the table; </a:t>
            </a:r>
          </a:p>
          <a:p>
            <a:pPr lvl="1"/>
            <a:r>
              <a:rPr lang="en-GB" sz="1800" i="1" dirty="0" smtClean="0"/>
              <a:t>the referee </a:t>
            </a:r>
            <a:r>
              <a:rPr lang="en-GB" sz="1800" b="1" i="1" dirty="0" smtClean="0"/>
              <a:t>blew</a:t>
            </a:r>
            <a:r>
              <a:rPr lang="en-GB" sz="1800" i="1" dirty="0" smtClean="0"/>
              <a:t> his whistle for the end of the match; </a:t>
            </a:r>
          </a:p>
          <a:p>
            <a:pPr lvl="1"/>
            <a:r>
              <a:rPr lang="en-GB" sz="1800" i="1" dirty="0" smtClean="0"/>
              <a:t>he </a:t>
            </a:r>
            <a:r>
              <a:rPr lang="en-GB" sz="1800" b="1" i="1" dirty="0" smtClean="0"/>
              <a:t>blew</a:t>
            </a:r>
            <a:r>
              <a:rPr lang="en-GB" sz="1800" i="1" dirty="0" smtClean="0"/>
              <a:t> his nose. </a:t>
            </a:r>
          </a:p>
          <a:p>
            <a:pPr lvl="1"/>
            <a:r>
              <a:rPr lang="en-GB" sz="1800" i="1" dirty="0" smtClean="0"/>
              <a:t>They </a:t>
            </a:r>
            <a:r>
              <a:rPr lang="en-GB" sz="1800" b="1" i="1" dirty="0" smtClean="0"/>
              <a:t>blew up </a:t>
            </a:r>
            <a:r>
              <a:rPr lang="en-GB" sz="1800" i="1" dirty="0" smtClean="0"/>
              <a:t>the bridge; </a:t>
            </a:r>
          </a:p>
          <a:p>
            <a:pPr lvl="1"/>
            <a:r>
              <a:rPr lang="en-GB" sz="1800" i="1" dirty="0" smtClean="0"/>
              <a:t>the bridge </a:t>
            </a:r>
            <a:r>
              <a:rPr lang="en-GB" sz="1800" b="1" i="1" dirty="0" smtClean="0"/>
              <a:t>blew up</a:t>
            </a:r>
            <a:r>
              <a:rPr lang="en-GB" sz="1800" i="1" dirty="0" smtClean="0"/>
              <a:t>.</a:t>
            </a:r>
          </a:p>
          <a:p>
            <a:r>
              <a:rPr lang="en-GB" sz="2000" dirty="0" smtClean="0"/>
              <a:t>These are examples of </a:t>
            </a:r>
            <a:r>
              <a:rPr lang="en-GB" sz="2000" dirty="0" err="1" smtClean="0"/>
              <a:t>phraseological</a:t>
            </a:r>
            <a:r>
              <a:rPr lang="en-GB" sz="2000" dirty="0" smtClean="0"/>
              <a:t> ‘norms’ associated with </a:t>
            </a:r>
            <a:r>
              <a:rPr lang="en-GB" sz="2000" b="1" i="1" dirty="0" smtClean="0"/>
              <a:t>blow</a:t>
            </a:r>
            <a:r>
              <a:rPr lang="en-GB" sz="2000" dirty="0" smtClean="0"/>
              <a:t>.  </a:t>
            </a:r>
          </a:p>
          <a:p>
            <a:r>
              <a:rPr lang="en-GB" sz="2200" dirty="0" smtClean="0"/>
              <a:t>Unconsciously, ordinary language users repeat the same </a:t>
            </a:r>
            <a:r>
              <a:rPr lang="en-GB" sz="2200" b="1" dirty="0" smtClean="0"/>
              <a:t>norms</a:t>
            </a:r>
            <a:r>
              <a:rPr lang="en-GB" sz="2200" dirty="0" smtClean="0"/>
              <a:t> (patterns) over and over again, with minor variations in the various slots in the patterns. </a:t>
            </a:r>
          </a:p>
          <a:p>
            <a:pPr lvl="1"/>
            <a:r>
              <a:rPr lang="en-GB" sz="1800" dirty="0" smtClean="0"/>
              <a:t>e.g. ‘</a:t>
            </a:r>
            <a:r>
              <a:rPr lang="en-GB" sz="1800" i="1" dirty="0" smtClean="0"/>
              <a:t>east</a:t>
            </a:r>
            <a:r>
              <a:rPr lang="en-GB" sz="1800" dirty="0" smtClean="0"/>
              <a:t>’ alternates with ‘</a:t>
            </a:r>
            <a:r>
              <a:rPr lang="en-GB" sz="1800" i="1" dirty="0" smtClean="0"/>
              <a:t>west</a:t>
            </a:r>
            <a:r>
              <a:rPr lang="en-GB" sz="1800" dirty="0" smtClean="0"/>
              <a:t>’, ‘</a:t>
            </a:r>
            <a:r>
              <a:rPr lang="en-GB" sz="1800" i="1" dirty="0" smtClean="0"/>
              <a:t>north</a:t>
            </a:r>
            <a:r>
              <a:rPr lang="en-GB" sz="1800" dirty="0" smtClean="0"/>
              <a:t>’, ‘</a:t>
            </a:r>
            <a:r>
              <a:rPr lang="en-GB" sz="1800" i="1" dirty="0" smtClean="0"/>
              <a:t>south</a:t>
            </a:r>
            <a:r>
              <a:rPr lang="en-GB" sz="1800" dirty="0" smtClean="0"/>
              <a:t>’, etc. </a:t>
            </a:r>
          </a:p>
          <a:p>
            <a:endParaRPr lang="en-GB" sz="2200" dirty="0" smtClean="0"/>
          </a:p>
          <a:p>
            <a:endParaRPr lang="en-GB" sz="2200" dirty="0" smtClean="0"/>
          </a:p>
          <a:p>
            <a:endParaRPr lang="en-GB" sz="2200" dirty="0" smtClean="0"/>
          </a:p>
          <a:p>
            <a:endParaRPr lang="en-GB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7B79A-6916-4411-83FE-90AFFCB66FB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87152"/>
          </a:xfrm>
        </p:spPr>
        <p:txBody>
          <a:bodyPr/>
          <a:lstStyle/>
          <a:p>
            <a:r>
              <a:rPr lang="en-US" sz="3600" b="1" dirty="0" smtClean="0">
                <a:solidFill>
                  <a:srgbClr val="FF8000"/>
                </a:solidFill>
                <a:latin typeface="Arial" charset="0"/>
                <a:cs typeface="Arial" charset="0"/>
              </a:rPr>
              <a:t>Patterns are unambiguous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40768"/>
            <a:ext cx="7918648" cy="4755232"/>
          </a:xfrm>
        </p:spPr>
        <p:txBody>
          <a:bodyPr/>
          <a:lstStyle/>
          <a:p>
            <a:r>
              <a:rPr lang="en-GB" sz="2200" dirty="0" smtClean="0"/>
              <a:t>Unlike words, patterns are unambiguous. </a:t>
            </a:r>
          </a:p>
          <a:p>
            <a:r>
              <a:rPr lang="en-GB" sz="2200" dirty="0" smtClean="0"/>
              <a:t>‘</a:t>
            </a:r>
            <a:r>
              <a:rPr lang="en-GB" sz="2200" i="1" dirty="0" smtClean="0"/>
              <a:t>He blew up a bridge</a:t>
            </a:r>
            <a:r>
              <a:rPr lang="en-GB" sz="2200" dirty="0" smtClean="0"/>
              <a:t>’ and ‘</a:t>
            </a:r>
            <a:r>
              <a:rPr lang="en-GB" sz="2200" i="1" dirty="0" smtClean="0"/>
              <a:t>He blew up a balloon</a:t>
            </a:r>
            <a:r>
              <a:rPr lang="en-GB" sz="2200" dirty="0" smtClean="0"/>
              <a:t>’ have quite distinct, unambiguous meanings</a:t>
            </a:r>
          </a:p>
          <a:p>
            <a:pPr lvl="1"/>
            <a:r>
              <a:rPr lang="en-GB" sz="1900" dirty="0" smtClean="0"/>
              <a:t>even though the words </a:t>
            </a:r>
            <a:r>
              <a:rPr lang="en-GB" sz="1900" b="1" i="1" dirty="0" smtClean="0"/>
              <a:t>blow</a:t>
            </a:r>
            <a:r>
              <a:rPr lang="en-GB" sz="1900" i="1" dirty="0" smtClean="0"/>
              <a:t>, </a:t>
            </a:r>
            <a:r>
              <a:rPr lang="en-GB" sz="1900" b="1" i="1" dirty="0" smtClean="0"/>
              <a:t>bridge</a:t>
            </a:r>
            <a:r>
              <a:rPr lang="en-GB" sz="1900" dirty="0" smtClean="0"/>
              <a:t>, and </a:t>
            </a:r>
            <a:r>
              <a:rPr lang="en-GB" sz="1900" b="1" i="1" dirty="0" smtClean="0"/>
              <a:t>balloon</a:t>
            </a:r>
            <a:r>
              <a:rPr lang="en-GB" sz="1900" dirty="0" smtClean="0"/>
              <a:t> can all be ambiguous when taken in isolation, out of context.</a:t>
            </a:r>
          </a:p>
          <a:p>
            <a:pPr lvl="1"/>
            <a:r>
              <a:rPr lang="en-GB" sz="1800" dirty="0" smtClean="0"/>
              <a:t>The verb is the pivot of the clause. </a:t>
            </a:r>
          </a:p>
          <a:p>
            <a:pPr lvl="1"/>
            <a:r>
              <a:rPr lang="en-GB" sz="1800" dirty="0" smtClean="0"/>
              <a:t>Each verb is associated with one or more stereotypical </a:t>
            </a:r>
            <a:r>
              <a:rPr lang="en-GB" sz="1800" dirty="0" err="1" smtClean="0"/>
              <a:t>phraseological</a:t>
            </a:r>
            <a:r>
              <a:rPr lang="en-GB" sz="1800" dirty="0" smtClean="0"/>
              <a:t> patterns.</a:t>
            </a:r>
          </a:p>
          <a:p>
            <a:r>
              <a:rPr lang="en-GB" sz="2200" dirty="0" smtClean="0"/>
              <a:t>For NLP and language teaching alike, there is a great need for a dictionary or inventory of normal </a:t>
            </a:r>
            <a:r>
              <a:rPr lang="en-GB" sz="2200" dirty="0" err="1" smtClean="0"/>
              <a:t>phraseological</a:t>
            </a:r>
            <a:r>
              <a:rPr lang="en-GB" sz="2200" dirty="0" smtClean="0"/>
              <a:t> patterns. </a:t>
            </a:r>
          </a:p>
          <a:p>
            <a:r>
              <a:rPr lang="en-GB" sz="2200" dirty="0" smtClean="0"/>
              <a:t>A pattern is a statistical probability, not a cut-and-dried certainty.</a:t>
            </a:r>
          </a:p>
          <a:p>
            <a:r>
              <a:rPr lang="en-GB" sz="2200" dirty="0" smtClean="0"/>
              <a:t>The aim must be to </a:t>
            </a:r>
            <a:r>
              <a:rPr lang="en-GB" sz="2200" dirty="0" err="1" smtClean="0"/>
              <a:t>inventorize</a:t>
            </a:r>
            <a:r>
              <a:rPr lang="en-GB" sz="2200" dirty="0" smtClean="0"/>
              <a:t> all normal usage, not all possible usage.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7B79A-6916-4411-83FE-90AFFCB66FB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72008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FF8000"/>
                </a:solidFill>
                <a:latin typeface="Arial" charset="0"/>
                <a:cs typeface="Arial" charset="0"/>
              </a:rPr>
              <a:t>Norms and exploitations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24744"/>
            <a:ext cx="7772400" cy="4971256"/>
          </a:xfrm>
        </p:spPr>
        <p:txBody>
          <a:bodyPr/>
          <a:lstStyle/>
          <a:p>
            <a:r>
              <a:rPr lang="en-GB" sz="2200" dirty="0" smtClean="0"/>
              <a:t>The DVC project at RIILP is developing a method (Corpus Pattern Analysis) for identifying and building an inventory of prototypical </a:t>
            </a:r>
            <a:r>
              <a:rPr lang="en-GB" sz="2200" dirty="0" err="1" smtClean="0"/>
              <a:t>phraseological</a:t>
            </a:r>
            <a:r>
              <a:rPr lang="en-GB" sz="2200" dirty="0" smtClean="0"/>
              <a:t> norms.</a:t>
            </a:r>
          </a:p>
          <a:p>
            <a:r>
              <a:rPr lang="en-US" sz="2400" dirty="0" smtClean="0">
                <a:hlinkClick r:id="rId2"/>
              </a:rPr>
              <a:t>www.pdev.org.uk</a:t>
            </a:r>
            <a:endParaRPr lang="en-GB" sz="2200" dirty="0" smtClean="0"/>
          </a:p>
          <a:p>
            <a:r>
              <a:rPr lang="en-GB" sz="2200" dirty="0" smtClean="0"/>
              <a:t>Each pattern consists of a </a:t>
            </a:r>
            <a:r>
              <a:rPr lang="en-GB" sz="2200" b="1" dirty="0" err="1" smtClean="0"/>
              <a:t>syntagmatic</a:t>
            </a:r>
            <a:r>
              <a:rPr lang="en-GB" sz="2200" b="1" dirty="0" smtClean="0"/>
              <a:t> structure </a:t>
            </a:r>
            <a:r>
              <a:rPr lang="en-GB" sz="2200" dirty="0" smtClean="0"/>
              <a:t>plus </a:t>
            </a:r>
            <a:r>
              <a:rPr lang="en-GB" sz="2200" b="1" dirty="0" smtClean="0"/>
              <a:t>lexical sets </a:t>
            </a:r>
            <a:r>
              <a:rPr lang="en-GB" sz="2200" dirty="0" smtClean="0"/>
              <a:t>of </a:t>
            </a:r>
            <a:r>
              <a:rPr lang="en-GB" sz="2200" b="1" dirty="0" smtClean="0"/>
              <a:t>collocations. </a:t>
            </a:r>
          </a:p>
          <a:p>
            <a:r>
              <a:rPr lang="en-GB" sz="2200" dirty="0" smtClean="0"/>
              <a:t>Understanding meaning depends on matching the wording of an actual utterance with a pattern.</a:t>
            </a:r>
          </a:p>
          <a:p>
            <a:pPr lvl="1"/>
            <a:r>
              <a:rPr lang="en-GB" sz="1800" dirty="0" smtClean="0"/>
              <a:t>Best match wins!</a:t>
            </a:r>
          </a:p>
          <a:p>
            <a:r>
              <a:rPr lang="en-GB" sz="2200" dirty="0" smtClean="0"/>
              <a:t>Speakers and writers </a:t>
            </a:r>
            <a:r>
              <a:rPr lang="en-GB" sz="2200" smtClean="0"/>
              <a:t>sometimes </a:t>
            </a:r>
            <a:r>
              <a:rPr lang="en-GB" sz="2200" b="1" u="sng" smtClean="0"/>
              <a:t>exploit</a:t>
            </a:r>
            <a:r>
              <a:rPr lang="en-GB" sz="2200" smtClean="0"/>
              <a:t> </a:t>
            </a:r>
            <a:r>
              <a:rPr lang="en-GB" sz="2200" dirty="0" smtClean="0"/>
              <a:t>norms in various ways, for example to create new metaphors. </a:t>
            </a:r>
          </a:p>
          <a:p>
            <a:r>
              <a:rPr lang="en-GB" sz="2200" dirty="0" smtClean="0"/>
              <a:t>The DVC project is also studying the rules governing exploitations of </a:t>
            </a:r>
            <a:r>
              <a:rPr lang="en-GB" sz="2200" dirty="0" err="1" smtClean="0"/>
              <a:t>phraseological</a:t>
            </a:r>
            <a:r>
              <a:rPr lang="en-GB" sz="2200" dirty="0" smtClean="0"/>
              <a:t> norms. </a:t>
            </a:r>
            <a:endParaRPr lang="en-GB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7B79A-6916-4411-83FE-90AFFCB66FB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10275</TotalTime>
  <Words>496</Words>
  <Application>Microsoft Office PowerPoint</Application>
  <PresentationFormat>On-screen Show (4:3)</PresentationFormat>
  <Paragraphs>48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Blank Presentation</vt:lpstr>
      <vt:lpstr>The DVC project: Disambiguation of Verbs by Collocation ____ an introduction to the linguistic theory of norms and exploitations</vt:lpstr>
      <vt:lpstr>Words are very ambiguous; dictionaries are misleading</vt:lpstr>
      <vt:lpstr>Phraseological patterns of word use</vt:lpstr>
      <vt:lpstr>Patterns are unambiguous</vt:lpstr>
      <vt:lpstr>Norms and exploitations</vt:lpstr>
    </vt:vector>
  </TitlesOfParts>
  <Company>Brandeis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 -  When Corpus Meets Theory</dc:title>
  <dc:creator>James Pustejovsky</dc:creator>
  <cp:lastModifiedBy>Moze, Sara</cp:lastModifiedBy>
  <cp:revision>443</cp:revision>
  <dcterms:created xsi:type="dcterms:W3CDTF">2015-02-19T20:58:53Z</dcterms:created>
  <dcterms:modified xsi:type="dcterms:W3CDTF">2015-03-31T11:11:47Z</dcterms:modified>
</cp:coreProperties>
</file>