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3/main" xmlns:r="http://schemas.openxmlformats.org/officeDocument/2006/relationships" xmlns:p="http://schemas.openxmlformats.org/presentationml/2006/3/main" saveSubsetFonts="1">
  <p:sldMasterIdLst>
    <p:sldMasterId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3/main" xmlns:r="http://schemas.openxmlformats.org/officeDocument/2006/relationships" xmlns:p="http://schemas.openxmlformats.org/presentationml/2006/3/main"/>
</file>

<file path=ppt/tableStyles.xml><?xml version="1.0" encoding="utf-8"?>
<a:tblStyleLst xmlns:a="http://schemas.openxmlformats.org/drawingml/2006/3/main" def="{5C22544A-7EE6-4342-B048-85BDC9FD1C3A}"/>
</file>

<file path=ppt/viewProps.xml><?xml version="1.0" encoding="utf-8"?>
<p:viewPr xmlns:a="http://schemas.openxmlformats.org/drawingml/2006/3/main" xmlns:r="http://schemas.openxmlformats.org/officeDocument/2006/relationships" xmlns:p="http://schemas.openxmlformats.org/presentationml/2006/3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3/main" xmlns:r="http://schemas.openxmlformats.org/officeDocument/2006/relationships" xmlns:p="http://schemas.openxmlformats.org/presentationml/2006/3/main">
  <p:cSld>
    <p:bgRef idx="1001">
      <a:schemeClr val="bg1"/>
    </p:bgRef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D77D35E-4D93-463B-951F-099EC2026D08}" type="datetimeFigureOut">
              <a:rPr lang="en-US" smtClean="0"/>
            </a:fld>
            <a:endParaRPr lang="en-US"/>
          </a:p>
        </p:txBody>
      </p:sp>
      <p:sp>
        <p:nvSpPr>
          <p:cNvPr id="4" name="Rectangle 3"/>
          <p:cNvSpPr>
            <a:spLocks noGrp="1" noRo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BF5C5E6C-5CA4-418E-9A1E-5EBEBD4AF51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3/main" xmlns:r="http://schemas.openxmlformats.org/officeDocument/2006/relationships" xmlns:p="http://schemas.openxmlformats.org/presentationml/2006/3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6C5CB-8712-4EBE-9315-1D6E102C4B57}" type="datetime1">
              <a:rPr lang="en-US" smtClean="0"/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Layout>
</file>

<file path=ppt/slideLayouts/slideLayout2.xml><?xml version="1.0" encoding="utf-8"?>
<p:sldLayout xmlns:a="http://schemas.openxmlformats.org/drawingml/2006/3/main" xmlns:r="http://schemas.openxmlformats.org/officeDocument/2006/relationships" xmlns:p="http://schemas.openxmlformats.org/presentationml/2006/3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A79A-27F6-4E2A-A41C-C16E178E890C}" type="datetime1">
              <a:rPr lang="en-US" smtClean="0"/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Layout>
</file>

<file path=ppt/slideLayouts/slideLayout3.xml><?xml version="1.0" encoding="utf-8"?>
<p:sldLayout xmlns:a="http://schemas.openxmlformats.org/drawingml/2006/3/main" xmlns:r="http://schemas.openxmlformats.org/officeDocument/2006/relationships" xmlns:p="http://schemas.openxmlformats.org/presentationml/2006/3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7BA4-FDA1-4ECD-80A6-8155F8452447}" type="datetime1">
              <a:rPr lang="en-US" smtClean="0"/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Layout>
</file>

<file path=ppt/slideLayouts/slideLayout4.xml><?xml version="1.0" encoding="utf-8"?>
<p:sldLayout xmlns:a="http://schemas.openxmlformats.org/drawingml/2006/3/main" xmlns:r="http://schemas.openxmlformats.org/officeDocument/2006/relationships" xmlns:p="http://schemas.openxmlformats.org/presentationml/2006/3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B5FD-6940-4DA9-835F-DFD9B147F259}" type="datetime1">
              <a:rPr lang="en-US" smtClean="0"/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Layout>
</file>

<file path=ppt/slideLayouts/slideLayout5.xml><?xml version="1.0" encoding="utf-8"?>
<p:sldLayout xmlns:a="http://schemas.openxmlformats.org/drawingml/2006/3/main" xmlns:r="http://schemas.openxmlformats.org/officeDocument/2006/relationships" xmlns:p="http://schemas.openxmlformats.org/presentationml/2006/3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8AA1-2BF4-4C7C-B284-09B81AFB0840}" type="datetime1">
              <a:rPr lang="en-US" smtClean="0"/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Layout>
</file>

<file path=ppt/slideLayouts/slideLayout6.xml><?xml version="1.0" encoding="utf-8"?>
<p:sldLayout xmlns:a="http://schemas.openxmlformats.org/drawingml/2006/3/main" xmlns:r="http://schemas.openxmlformats.org/officeDocument/2006/relationships" xmlns:p="http://schemas.openxmlformats.org/presentationml/2006/3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3975-5925-4C9E-98BD-2B4093B1D58F}" type="datetime1">
              <a:rPr lang="en-US" smtClean="0"/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Layout>
</file>

<file path=ppt/slideLayouts/slideLayout7.xml><?xml version="1.0" encoding="utf-8"?>
<p:sldLayout xmlns:a="http://schemas.openxmlformats.org/drawingml/2006/3/main" xmlns:r="http://schemas.openxmlformats.org/officeDocument/2006/relationships" xmlns:p="http://schemas.openxmlformats.org/presentationml/2006/3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2F39-5B04-4241-9F71-C9D6765F5F9C}" type="datetime1">
              <a:rPr lang="en-US" smtClean="0"/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Layout>
</file>

<file path=ppt/slideLayouts/slideLayout8.xml><?xml version="1.0" encoding="utf-8"?>
<p:sldLayout xmlns:a="http://schemas.openxmlformats.org/drawingml/2006/3/main" xmlns:r="http://schemas.openxmlformats.org/officeDocument/2006/relationships" xmlns:p="http://schemas.openxmlformats.org/presentationml/2006/3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64471-DEDE-4E5A-8CF7-BAB71C779DE9}" type="datetime1">
              <a:rPr lang="en-US" smtClean="0"/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Layout>
</file>

<file path=ppt/slideLayouts/slideLayout9.xml><?xml version="1.0" encoding="utf-8"?>
<p:sldLayout xmlns:a="http://schemas.openxmlformats.org/drawingml/2006/3/main" xmlns:r="http://schemas.openxmlformats.org/officeDocument/2006/relationships" xmlns:p="http://schemas.openxmlformats.org/presentationml/2006/3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C0BD-1F17-410E-BA03-4FC0332ED497}" type="datetime1">
              <a:rPr lang="en-US" smtClean="0"/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3/main" xmlns:r="http://schemas.openxmlformats.org/officeDocument/2006/relationships" xmlns:p="http://schemas.openxmlformats.org/presentationml/2006/3/main">
  <p:cSld>
    <p:bgRef idx="1001">
      <a:schemeClr val="bg1"/>
    </p:bgRef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7A0AC-41CE-49BE-91C6-1343778CAAD4}" type="datetime1">
              <a:rPr lang="en-US" smtClean="0"/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</p:sldLayoutIdLst>
  <p:timing/>
  <p:hf hdr="0" ftr="0" dt="0"/>
  <p:txStyles>
    <p:titleStyle>
      <a:lvl1pPr algn="ctr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latinLnBrk="0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Computational Lexicography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4000" lnSpcReduction="20000"/>
          </a:bodyPr>
          <a:lstStyle/>
          <a:p>
            <a:r>
              <a:rPr lang="en-US" dirty="0" smtClean="0"/>
              <a:t>Patrick Hanks</a:t>
            </a:r>
          </a:p>
          <a:p>
            <a:r>
              <a:rPr lang="en-US" dirty="0" smtClean="0"/>
              <a:t>Faculty of Informatics,</a:t>
            </a:r>
          </a:p>
          <a:p>
            <a:r>
              <a:rPr lang="en-US" dirty="0" smtClean="0"/>
              <a:t>Masaryk University,</a:t>
            </a:r>
          </a:p>
          <a:p>
            <a:r>
              <a:rPr lang="en-US" dirty="0" smtClean="0"/>
              <a:t>Brno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define </a:t>
            </a:r>
            <a:r>
              <a:rPr lang="en-US" b="1" i="1" dirty="0" smtClean="0"/>
              <a:t>head (</a:t>
            </a:r>
            <a:r>
              <a:rPr lang="en-US" b="1" i="1" dirty="0" err="1" smtClean="0"/>
              <a:t>hlava</a:t>
            </a:r>
            <a:r>
              <a:rPr lang="en-US" b="1" i="1" dirty="0" smtClean="0"/>
              <a:t>)?</a:t>
            </a:r>
            <a:endParaRPr lang="en-US" b="1" i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Genus term?</a:t>
            </a:r>
          </a:p>
          <a:p>
            <a:r>
              <a:rPr lang="en-US" dirty="0" smtClean="0"/>
              <a:t>Differentiae?</a:t>
            </a:r>
          </a:p>
          <a:p>
            <a:r>
              <a:rPr lang="en-US" dirty="0" smtClean="0"/>
              <a:t>The “invariant”?</a:t>
            </a:r>
          </a:p>
          <a:p>
            <a:r>
              <a:rPr lang="en-US" dirty="0" smtClean="0"/>
              <a:t>Variations, alternations, exploitations?</a:t>
            </a:r>
          </a:p>
          <a:p>
            <a:r>
              <a:rPr lang="en-US" dirty="0" smtClean="0"/>
              <a:t>Secondary senses? </a:t>
            </a:r>
          </a:p>
          <a:p>
            <a:r>
              <a:rPr lang="en-US" dirty="0" smtClean="0"/>
              <a:t>Phraseology and idioms?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adjectives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b</a:t>
            </a:r>
            <a:r>
              <a:rPr lang="en-US" b="1" i="1" dirty="0" smtClean="0"/>
              <a:t>right</a:t>
            </a:r>
            <a:r>
              <a:rPr lang="en-US" dirty="0" smtClean="0"/>
              <a:t> in BNC, OEC</a:t>
            </a:r>
          </a:p>
          <a:p>
            <a:r>
              <a:rPr lang="en-US" dirty="0" smtClean="0"/>
              <a:t>Czech equivalent? 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Statistics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 frequency in a corpus</a:t>
            </a:r>
          </a:p>
          <a:p>
            <a:pPr lvl="1"/>
            <a:r>
              <a:rPr lang="en-US" dirty="0" err="1" smtClean="0"/>
              <a:t>Zipfian</a:t>
            </a:r>
            <a:r>
              <a:rPr lang="en-US" dirty="0" smtClean="0"/>
              <a:t> distribution </a:t>
            </a:r>
          </a:p>
          <a:p>
            <a:pPr lvl="1"/>
            <a:r>
              <a:rPr lang="en-US" dirty="0" smtClean="0"/>
              <a:t>A harmonic progression in rank order: </a:t>
            </a:r>
            <a:r>
              <a:rPr lang="en-US" smtClean="0"/>
              <a:t>½, </a:t>
            </a:r>
            <a:r>
              <a:rPr lang="en-US"/>
              <a:t>⅓</a:t>
            </a:r>
            <a:r>
              <a:rPr lang="en-US" smtClean="0"/>
              <a:t>, </a:t>
            </a:r>
            <a:r>
              <a:rPr lang="en-US" dirty="0" smtClean="0"/>
              <a:t>¼,</a:t>
            </a:r>
            <a:r>
              <a:rPr lang="en-US" dirty="0"/>
              <a:t> ⅕</a:t>
            </a:r>
            <a:r>
              <a:rPr lang="en-US" dirty="0" smtClean="0"/>
              <a:t>, ….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Word co-occurrence:</a:t>
            </a:r>
          </a:p>
          <a:p>
            <a:pPr lvl="1"/>
            <a:r>
              <a:rPr lang="en-US" dirty="0" smtClean="0"/>
              <a:t>Mutual information, t-score</a:t>
            </a:r>
          </a:p>
          <a:p>
            <a:pPr lvl="1"/>
            <a:r>
              <a:rPr lang="en-US" dirty="0" smtClean="0"/>
              <a:t>The Word Sketch Engine: salience of association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and Purpose of Lexicography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000" lnSpcReduction="10000"/>
          </a:bodyPr>
          <a:lstStyle/>
          <a:p>
            <a:r>
              <a:rPr lang="en-US" dirty="0" smtClean="0"/>
              <a:t>Examining texts </a:t>
            </a:r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orting evidence of usage into groups</a:t>
            </a:r>
          </a:p>
          <a:p>
            <a:r>
              <a:rPr lang="en-US" dirty="0"/>
              <a:t>Connecting </a:t>
            </a:r>
            <a:r>
              <a:rPr lang="en-US" dirty="0" smtClean="0"/>
              <a:t>word meaning </a:t>
            </a:r>
            <a:r>
              <a:rPr lang="en-US" dirty="0"/>
              <a:t>and </a:t>
            </a:r>
            <a:r>
              <a:rPr lang="en-US" dirty="0" smtClean="0"/>
              <a:t>word use</a:t>
            </a:r>
            <a:endParaRPr lang="en-US" dirty="0"/>
          </a:p>
          <a:p>
            <a:pPr lvl="1"/>
            <a:r>
              <a:rPr lang="en-US" dirty="0" smtClean="0"/>
              <a:t>But what is “meaning”?</a:t>
            </a:r>
          </a:p>
          <a:p>
            <a:pPr lvl="1"/>
            <a:r>
              <a:rPr lang="en-US" dirty="0" smtClean="0"/>
              <a:t>What counts as a “use”?</a:t>
            </a:r>
          </a:p>
          <a:p>
            <a:pPr lvl="2"/>
            <a:r>
              <a:rPr lang="en-US" i="1" dirty="0" smtClean="0"/>
              <a:t>The storm abated.</a:t>
            </a:r>
          </a:p>
          <a:p>
            <a:pPr lvl="2"/>
            <a:r>
              <a:rPr lang="en-US" i="1" dirty="0" smtClean="0"/>
              <a:t>The flood waters abated.</a:t>
            </a:r>
          </a:p>
          <a:p>
            <a:pPr lvl="2"/>
            <a:r>
              <a:rPr lang="en-US" i="1" dirty="0" smtClean="0"/>
              <a:t>His fury abated.</a:t>
            </a:r>
          </a:p>
          <a:p>
            <a:pPr lvl="2"/>
            <a:r>
              <a:rPr lang="en-US" i="1" dirty="0" smtClean="0"/>
              <a:t>Her fever abated.</a:t>
            </a:r>
          </a:p>
          <a:p>
            <a:pPr lvl="2">
              <a:buNone/>
            </a:pPr>
            <a:r>
              <a:rPr lang="en-US" i="1" dirty="0" smtClean="0"/>
              <a:t>Are these the same or different meanings of ‘abate’?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Lexicography of verbs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Valency</a:t>
            </a:r>
            <a:r>
              <a:rPr lang="en-US" dirty="0" smtClean="0"/>
              <a:t> (argument structure)</a:t>
            </a:r>
          </a:p>
          <a:p>
            <a:r>
              <a:rPr lang="en-US" dirty="0" smtClean="0"/>
              <a:t>The meaning of a verb is determined by the semantic values of its arguments:</a:t>
            </a:r>
          </a:p>
          <a:p>
            <a:pPr marL="1085850" lvl="1" indent="-628650">
              <a:buFont typeface="+mj-lt"/>
              <a:buAutoNum type="arabicPeriod"/>
            </a:pPr>
            <a:r>
              <a:rPr lang="en-US" i="1" dirty="0"/>
              <a:t>He </a:t>
            </a:r>
            <a:r>
              <a:rPr lang="en-US" b="1" i="1" dirty="0"/>
              <a:t>filed a lawsuit </a:t>
            </a:r>
            <a:r>
              <a:rPr lang="en-US" i="1" dirty="0"/>
              <a:t>against the </a:t>
            </a:r>
            <a:r>
              <a:rPr lang="en-US" i="1" dirty="0" smtClean="0"/>
              <a:t>company</a:t>
            </a:r>
          </a:p>
          <a:p>
            <a:pPr marL="1085850" lvl="1" indent="-628650">
              <a:buFont typeface="+mj-lt"/>
              <a:buAutoNum type="arabicPeriod"/>
            </a:pPr>
            <a:r>
              <a:rPr lang="en-US" i="1" dirty="0" smtClean="0"/>
              <a:t>He </a:t>
            </a:r>
            <a:r>
              <a:rPr lang="en-US" b="1" i="1" dirty="0" smtClean="0"/>
              <a:t>filed a complaint </a:t>
            </a:r>
            <a:r>
              <a:rPr lang="en-US" i="1" dirty="0" smtClean="0"/>
              <a:t>against the city council</a:t>
            </a:r>
          </a:p>
          <a:p>
            <a:pPr marL="1085850" lvl="1" indent="-628650">
              <a:buFont typeface="+mj-lt"/>
              <a:buAutoNum type="arabicPeriod"/>
            </a:pPr>
            <a:r>
              <a:rPr lang="en-US" i="1" dirty="0" smtClean="0"/>
              <a:t>He had failed to </a:t>
            </a:r>
            <a:r>
              <a:rPr lang="en-US" b="1" i="1" dirty="0" smtClean="0"/>
              <a:t>file a flight plan</a:t>
            </a:r>
            <a:endParaRPr lang="en-US" b="1" i="1" dirty="0"/>
          </a:p>
          <a:p>
            <a:pPr marL="1085850" lvl="1" indent="-628650">
              <a:buFont typeface="+mj-lt"/>
              <a:buAutoNum type="arabicPeriod"/>
            </a:pPr>
            <a:r>
              <a:rPr lang="en-US" i="1" dirty="0" smtClean="0"/>
              <a:t>He ran to a telephone to </a:t>
            </a:r>
            <a:r>
              <a:rPr lang="en-US" b="1" i="1" dirty="0" smtClean="0"/>
              <a:t>file the story</a:t>
            </a:r>
          </a:p>
          <a:p>
            <a:pPr marL="1085850" lvl="1" indent="-628650">
              <a:buFont typeface="+mj-lt"/>
              <a:buAutoNum type="arabicPeriod"/>
            </a:pPr>
            <a:r>
              <a:rPr lang="en-US" i="1" dirty="0" smtClean="0"/>
              <a:t>He was </a:t>
            </a:r>
            <a:r>
              <a:rPr lang="en-US" b="1" i="1" dirty="0" smtClean="0"/>
              <a:t>filing papers </a:t>
            </a:r>
            <a:r>
              <a:rPr lang="en-US" i="1" dirty="0" smtClean="0"/>
              <a:t>when I came in</a:t>
            </a:r>
          </a:p>
          <a:p>
            <a:pPr marL="1085850" lvl="1" indent="-628650">
              <a:buFont typeface="+mj-lt"/>
              <a:buAutoNum type="arabicPeriod"/>
            </a:pPr>
            <a:r>
              <a:rPr lang="en-US" i="1" dirty="0" smtClean="0"/>
              <a:t>The jury </a:t>
            </a:r>
            <a:r>
              <a:rPr lang="en-US" b="1" i="1" dirty="0" smtClean="0"/>
              <a:t>filed [] back into court</a:t>
            </a:r>
            <a:endParaRPr lang="en-US" b="1" i="1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Lexicography of concrete nouns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Determining set membership</a:t>
            </a:r>
          </a:p>
          <a:p>
            <a:pPr lvl="1"/>
            <a:r>
              <a:rPr lang="en-US" dirty="0" smtClean="0"/>
              <a:t>Stating necessary and sufficient conditions to identify “all and only” tigers, swans, chairs, etc.</a:t>
            </a:r>
          </a:p>
          <a:p>
            <a:pPr marL="1028700" lvl="1" indent="-628650">
              <a:buFont typeface="+mj-lt"/>
              <a:buAutoNum type="arabicPeriod"/>
            </a:pPr>
            <a:r>
              <a:rPr lang="en-US" dirty="0" smtClean="0"/>
              <a:t>Is a 3-legged tiger really a tiger?</a:t>
            </a:r>
          </a:p>
          <a:p>
            <a:pPr marL="1028700" lvl="1" indent="-628650">
              <a:buFont typeface="+mj-lt"/>
              <a:buAutoNum type="arabicPeriod"/>
            </a:pPr>
            <a:r>
              <a:rPr lang="en-US" dirty="0" smtClean="0"/>
              <a:t>Is a black swan really a swan?</a:t>
            </a:r>
          </a:p>
          <a:p>
            <a:pPr marL="1028700" lvl="1" indent="-628650">
              <a:buFont typeface="+mj-lt"/>
              <a:buAutoNum type="arabicPeriod"/>
            </a:pPr>
            <a:r>
              <a:rPr lang="en-US" dirty="0" smtClean="0"/>
              <a:t>Is a wombat a kangaroo?</a:t>
            </a:r>
          </a:p>
          <a:p>
            <a:pPr marL="1028700" lvl="1" indent="-628650">
              <a:buFont typeface="+mj-lt"/>
              <a:buAutoNum type="arabicPeriod"/>
            </a:pPr>
            <a:r>
              <a:rPr lang="en-US" dirty="0" smtClean="0"/>
              <a:t>Is a stool a chair? </a:t>
            </a:r>
          </a:p>
          <a:p>
            <a:pPr marL="1028700" lvl="1" indent="-628650">
              <a:buFont typeface="+mj-lt"/>
              <a:buAutoNum type="arabicPeriod"/>
            </a:pPr>
            <a:r>
              <a:rPr lang="en-US" dirty="0" smtClean="0"/>
              <a:t>Is a crocodile an animal? 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and sufficient conditions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000"/>
          </a:bodyPr>
          <a:lstStyle/>
          <a:p>
            <a:r>
              <a:rPr lang="en-US" dirty="0" smtClean="0"/>
              <a:t>“If it has stripes, it may be a tiger” </a:t>
            </a:r>
          </a:p>
          <a:p>
            <a:pPr lvl="1"/>
            <a:r>
              <a:rPr lang="en-US" dirty="0" smtClean="0"/>
              <a:t>a sufficient condition</a:t>
            </a:r>
          </a:p>
          <a:p>
            <a:pPr lvl="1"/>
            <a:r>
              <a:rPr lang="en-US" dirty="0" smtClean="0"/>
              <a:t>but it may be a zebra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 a pedestrian crossing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 the American flag </a:t>
            </a:r>
          </a:p>
          <a:p>
            <a:r>
              <a:rPr lang="en-US" dirty="0" smtClean="0"/>
              <a:t>“If it is a tiger, it must be a feline animal, with four legs, a tail, a stripy body, eating meat, etc.”</a:t>
            </a:r>
          </a:p>
          <a:p>
            <a:pPr lvl="1"/>
            <a:r>
              <a:rPr lang="en-US" dirty="0" smtClean="0"/>
              <a:t>Necessary conditions for </a:t>
            </a:r>
            <a:r>
              <a:rPr lang="en-US" dirty="0" err="1" smtClean="0"/>
              <a:t>tigerhood</a:t>
            </a:r>
            <a:r>
              <a:rPr lang="en-US" dirty="0" smtClean="0"/>
              <a:t> (mapped onto sufficient conditions)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Foundations of Definition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000" lnSpcReduction="10000"/>
          </a:bodyPr>
          <a:lstStyle/>
          <a:p>
            <a:r>
              <a:rPr lang="en-US" dirty="0" smtClean="0"/>
              <a:t>The European Enlightenment (17</a:t>
            </a:r>
            <a:r>
              <a:rPr lang="en-US" baseline="30000" dirty="0" smtClean="0"/>
              <a:t>th</a:t>
            </a:r>
            <a:r>
              <a:rPr lang="en-US" dirty="0" smtClean="0"/>
              <a:t>-18</a:t>
            </a:r>
            <a:r>
              <a:rPr lang="en-US" baseline="30000" dirty="0" smtClean="0"/>
              <a:t>th</a:t>
            </a:r>
            <a:r>
              <a:rPr lang="en-US" dirty="0" smtClean="0"/>
              <a:t> centuries, building on Aristotle)</a:t>
            </a:r>
          </a:p>
          <a:p>
            <a:pPr lvl="1"/>
            <a:r>
              <a:rPr lang="en-US" dirty="0" smtClean="0"/>
              <a:t>Aristotle: genus term and differentiae</a:t>
            </a:r>
          </a:p>
          <a:p>
            <a:pPr lvl="2"/>
            <a:r>
              <a:rPr lang="en-US" dirty="0" smtClean="0"/>
              <a:t>A tiger is an animal (genus term)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ith stripes, meat-eating (differentiating tigers from other animals)</a:t>
            </a:r>
          </a:p>
          <a:p>
            <a:pPr lvl="2"/>
            <a:r>
              <a:rPr lang="en-US" dirty="0" smtClean="0"/>
              <a:t>Where should we fit the tiger’s four legs and tail into our definition?</a:t>
            </a:r>
          </a:p>
          <a:p>
            <a:pPr lvl="1"/>
            <a:r>
              <a:rPr lang="en-US" dirty="0" smtClean="0"/>
              <a:t>Leibniz: two things are identical if one can be substituted for the other without altering the truth conditions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Vagueness and Exploitation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toy tigers.</a:t>
            </a:r>
          </a:p>
          <a:p>
            <a:r>
              <a:rPr lang="en-US" dirty="0" smtClean="0"/>
              <a:t>Some tigers are tanks (genus term: military vehicle, not animal). </a:t>
            </a:r>
          </a:p>
          <a:p>
            <a:r>
              <a:rPr lang="en-US" dirty="0" smtClean="0"/>
              <a:t>A man may be called “Tiger”.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Wittgenstein: word meaning as a “chain of family resemblances”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000" lnSpcReduction="20000"/>
          </a:bodyPr>
          <a:lstStyle/>
          <a:p>
            <a:r>
              <a:rPr lang="en-US" dirty="0" smtClean="0"/>
              <a:t>What are necessary and sufficient conditions for defining a </a:t>
            </a:r>
            <a:r>
              <a:rPr lang="en-US" b="1" i="1" dirty="0" smtClean="0"/>
              <a:t>game</a:t>
            </a:r>
            <a:r>
              <a:rPr lang="en-US" dirty="0" smtClean="0"/>
              <a:t>?</a:t>
            </a:r>
          </a:p>
          <a:p>
            <a:r>
              <a:rPr lang="en-US" dirty="0" smtClean="0"/>
              <a:t>Must there be winning and losing? </a:t>
            </a:r>
          </a:p>
          <a:p>
            <a:pPr lvl="1"/>
            <a:r>
              <a:rPr lang="en-US" dirty="0" smtClean="0"/>
              <a:t>No: ring-a-ring-a-roses</a:t>
            </a:r>
          </a:p>
          <a:p>
            <a:r>
              <a:rPr lang="en-US" dirty="0" smtClean="0"/>
              <a:t>Must there  be more than one player?</a:t>
            </a:r>
          </a:p>
          <a:p>
            <a:pPr lvl="1"/>
            <a:r>
              <a:rPr lang="en-US" dirty="0" smtClean="0"/>
              <a:t>No: patience</a:t>
            </a:r>
          </a:p>
          <a:p>
            <a:r>
              <a:rPr lang="en-US" dirty="0" smtClean="0"/>
              <a:t>Must there be physical activity? </a:t>
            </a:r>
            <a:endParaRPr lang="en-US" dirty="0"/>
          </a:p>
          <a:p>
            <a:pPr lvl="1"/>
            <a:r>
              <a:rPr lang="en-US" dirty="0" smtClean="0"/>
              <a:t>No: chess</a:t>
            </a:r>
          </a:p>
          <a:p>
            <a:r>
              <a:rPr lang="en-US" dirty="0" smtClean="0"/>
              <a:t>Must it be done for fun? </a:t>
            </a:r>
          </a:p>
          <a:p>
            <a:pPr lvl="1"/>
            <a:r>
              <a:rPr lang="en-US" dirty="0" smtClean="0"/>
              <a:t>No: professional football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3/main" xmlns:r="http://schemas.openxmlformats.org/officeDocument/2006/relationships" xmlns:p="http://schemas.openxmlformats.org/presentationml/2006/3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Wierzbicka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“An </a:t>
            </a:r>
            <a:r>
              <a:rPr lang="en-US" dirty="0"/>
              <a:t>a</a:t>
            </a:r>
            <a:r>
              <a:rPr lang="en-US" dirty="0" smtClean="0"/>
              <a:t>ccount of a  vague phenomenon must not itself be vague; it must capture</a:t>
            </a:r>
            <a:r>
              <a:rPr lang="en-US" i="1" dirty="0" smtClean="0"/>
              <a:t> precisely </a:t>
            </a:r>
            <a:r>
              <a:rPr lang="en-US" dirty="0" smtClean="0"/>
              <a:t>that degree of vagueness that characterizes the phenomenon.”</a:t>
            </a:r>
          </a:p>
          <a:p>
            <a:r>
              <a:rPr lang="en-US" dirty="0" smtClean="0"/>
              <a:t>“Seek the invariant.”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B68-FDE9-4334-B4B7-720FE3154A38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3/main" name="Office Theme">
  <a:themeElements>
    <a:clrScheme name="Office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3/main" name="Office Theme">
  <a:themeElements>
    <a:clrScheme name="Office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564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Computational Lexicography</vt:lpstr>
      <vt:lpstr>Principles and Purpose of Lexicography</vt:lpstr>
      <vt:lpstr>Lexicography of verbs</vt:lpstr>
      <vt:lpstr>Lexicography of concrete nouns</vt:lpstr>
      <vt:lpstr>Necessary and sufficient conditions</vt:lpstr>
      <vt:lpstr>Foundations of Definition</vt:lpstr>
      <vt:lpstr>Vagueness and Exploitation</vt:lpstr>
      <vt:lpstr>Wittgenstein: word meaning as a “chain of family resemblances”</vt:lpstr>
      <vt:lpstr>Wierzbicka </vt:lpstr>
      <vt:lpstr>How to define head (hlava)?</vt:lpstr>
      <vt:lpstr>Defining adjectives</vt:lpstr>
      <vt:lpstr>Lexical Statistics</vt:lpstr>
    </vt:vector>
  </TitlesOfParts>
  <Company>Self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Lexicography</dc:title>
  <dc:creator>Patrick Hanks</dc:creator>
  <cp:lastModifiedBy>Patrick Hanks</cp:lastModifiedBy>
  <cp:revision>20</cp:revision>
  <dcterms:created xsi:type="dcterms:W3CDTF">2006-09-20T07:22:50Z</dcterms:created>
  <dcterms:modified xsi:type="dcterms:W3CDTF">2006-09-20T10:13:42Z</dcterms:modified>
</cp:coreProperties>
</file>