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7" r:id="rId3"/>
    <p:sldId id="339" r:id="rId4"/>
    <p:sldId id="341" r:id="rId5"/>
    <p:sldId id="342" r:id="rId6"/>
    <p:sldId id="338" r:id="rId7"/>
    <p:sldId id="340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1pPr>
    <a:lvl2pPr marL="4572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2pPr>
    <a:lvl3pPr marL="9144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3pPr>
    <a:lvl4pPr marL="1371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4pPr>
    <a:lvl5pPr marL="18288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8000"/>
    <a:srgbClr val="0000FF"/>
    <a:srgbClr val="FF00FF"/>
    <a:srgbClr val="00FFFF"/>
    <a:srgbClr val="996600"/>
    <a:srgbClr val="9966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0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2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12F7AA2A-7E7A-471E-BF5D-6A1BD372C202}" type="datetimeFigureOut">
              <a:rPr lang="en-US"/>
              <a:pPr>
                <a:defRPr/>
              </a:pPr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2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445DFBAA-60D7-4F25-BE98-B7DAF18EB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/>
            </a:pPr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15303FD0-722B-45DC-BD0F-C1282A2BD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2B34C50-A8B0-431C-B12B-033E604BC805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wrap="none" anchor="ctr"/>
          <a:lstStyle/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97800-5336-46EF-B3F3-A5CBFEE585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44153-8C2D-4A2F-997B-2DF6631876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FB83E-BDC2-4362-911E-E67460B7E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C0AAE-8B25-4CB8-A0C6-92BC8F1414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6F24-B8ED-4345-B9F3-83EBB121C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894DA-7177-49B1-B09C-35E1A7DA7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A62C-0CC2-42B1-BE6F-E5694FDAB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4A75D-C219-40FC-B936-42A9774632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CACD-572A-4785-9562-C6612FE24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54DC-83F8-42B6-885C-22664B0171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DF2B-7B3D-489D-8648-0709051CC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400">
                <a:solidFill>
                  <a:srgbClr val="000000"/>
                </a:solidFill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84AB9AEA-F846-45CC-8B58-3A1A30F149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F625AA2-6EC7-4DB9-BF8B-1C8E75BF45D8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1142999"/>
            <a:ext cx="7543800" cy="1448731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FF8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CPA: Where do we go from here?</a:t>
            </a:r>
            <a:endParaRPr lang="en-GB" b="1" dirty="0" smtClean="0">
              <a:solidFill>
                <a:srgbClr val="FF8000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1"/>
            <a:ext cx="7924800" cy="3270768"/>
          </a:xfr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700"/>
              </a:spcBef>
              <a:buClr>
                <a:srgbClr val="CC3300"/>
              </a:buClr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b="1" i="1" dirty="0" smtClean="0">
              <a:solidFill>
                <a:srgbClr val="CC3300"/>
              </a:solidFill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Research </a:t>
            </a:r>
            <a:r>
              <a:rPr lang="en-GB" sz="2400" dirty="0" smtClean="0">
                <a:ea typeface="ＭＳ Ｐゴシック"/>
                <a:cs typeface="ＭＳ Ｐゴシック"/>
              </a:rPr>
              <a:t>Institute for Information and Language Processing, University of </a:t>
            </a:r>
            <a:r>
              <a:rPr lang="en-GB" sz="2400" dirty="0" smtClean="0">
                <a:ea typeface="ＭＳ Ｐゴシック"/>
                <a:cs typeface="ＭＳ Ｐゴシック"/>
              </a:rPr>
              <a:t>Wolverhampton;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UPF Barcelona;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University of Pavia, Dept of Humanities;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Masaryk University, Faculty of Informatics, Brno;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124200" y="57150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Context</a:t>
            </a:r>
            <a:endParaRPr lang="en-GB" sz="3600" b="1" dirty="0" smtClean="0">
              <a:solidFill>
                <a:srgbClr val="FF8000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 smtClean="0">
              <a:ea typeface="ＭＳ Ｐゴシック"/>
              <a:cs typeface="ＭＳ Ｐゴシック"/>
            </a:endParaRPr>
          </a:p>
          <a:p>
            <a:r>
              <a:rPr lang="en-GB" sz="2800" dirty="0" smtClean="0">
                <a:ea typeface="ＭＳ Ｐゴシック"/>
                <a:cs typeface="ＭＳ Ｐゴシック"/>
              </a:rPr>
              <a:t>|European Collaboration/Partnership</a:t>
            </a:r>
          </a:p>
          <a:p>
            <a:endParaRPr lang="en-GB" sz="2800" dirty="0" smtClean="0">
              <a:ea typeface="ＭＳ Ｐゴシック"/>
              <a:cs typeface="ＭＳ Ｐゴシック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6534488-4A98-40E9-8B98-005227C05667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 state-of-the-art semantic resources using CPA for English, Spanish, Italian, Czech</a:t>
            </a:r>
          </a:p>
          <a:p>
            <a:r>
              <a:rPr lang="en-GB" dirty="0" smtClean="0"/>
              <a:t>Contribute to the improvement of NLP semantic and syntactic parsers</a:t>
            </a:r>
          </a:p>
          <a:p>
            <a:pPr lvl="1"/>
            <a:r>
              <a:rPr lang="en-GB" dirty="0" smtClean="0"/>
              <a:t>Trade on the interaction between syntax and semantics</a:t>
            </a:r>
          </a:p>
          <a:p>
            <a:pPr lvl="1"/>
            <a:r>
              <a:rPr lang="en-GB" dirty="0" smtClean="0"/>
              <a:t>Possible m</a:t>
            </a:r>
            <a:r>
              <a:rPr lang="en-GB" dirty="0" smtClean="0"/>
              <a:t>odel: Czech </a:t>
            </a:r>
            <a:r>
              <a:rPr lang="en-GB" dirty="0" err="1" smtClean="0"/>
              <a:t>Verbalex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8000"/>
                </a:solidFill>
              </a:rPr>
              <a:t>Tasks</a:t>
            </a:r>
            <a:endParaRPr lang="en-GB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</a:t>
            </a:r>
            <a:r>
              <a:rPr lang="en-GB" dirty="0" smtClean="0"/>
              <a:t>hrase sense disambiguation</a:t>
            </a:r>
          </a:p>
          <a:p>
            <a:r>
              <a:rPr lang="en-GB" dirty="0" smtClean="0"/>
              <a:t>Phrase sense discrimination</a:t>
            </a:r>
          </a:p>
          <a:p>
            <a:r>
              <a:rPr lang="en-GB" dirty="0" smtClean="0"/>
              <a:t>Metonymy resolution (including coercion)</a:t>
            </a:r>
          </a:p>
          <a:p>
            <a:pPr marL="341313" lvl="1" indent="-341313">
              <a:spcBef>
                <a:spcPts val="800"/>
              </a:spcBef>
              <a:buFont typeface="Times New Roman" pitchFamily="18" charset="0"/>
              <a:buChar char="•"/>
            </a:pPr>
            <a:r>
              <a:rPr lang="en-GB" dirty="0" smtClean="0"/>
              <a:t>Figurative language </a:t>
            </a:r>
            <a:r>
              <a:rPr lang="en-GB" dirty="0" smtClean="0"/>
              <a:t>(metaphor) resolution</a:t>
            </a:r>
            <a:endParaRPr lang="en-GB" dirty="0" smtClean="0"/>
          </a:p>
          <a:p>
            <a:r>
              <a:rPr lang="en-GB" dirty="0" smtClean="0"/>
              <a:t>Ontology-driven textual inference </a:t>
            </a:r>
          </a:p>
          <a:p>
            <a:pPr>
              <a:buNone/>
            </a:pPr>
            <a:r>
              <a:rPr lang="en-GB" dirty="0" smtClean="0"/>
              <a:t>         - RTE (Recognising Textual Entailment)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8000"/>
                </a:solidFill>
              </a:rPr>
              <a:t>Resource Compilation</a:t>
            </a:r>
            <a:endParaRPr lang="en-GB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Annotated diverse corpora</a:t>
            </a:r>
          </a:p>
          <a:p>
            <a:pPr lvl="1">
              <a:buNone/>
            </a:pPr>
            <a:r>
              <a:rPr lang="en-GB" dirty="0" smtClean="0"/>
              <a:t>- inter-annotator agreement</a:t>
            </a:r>
          </a:p>
          <a:p>
            <a:r>
              <a:rPr lang="en-GB" dirty="0" smtClean="0"/>
              <a:t>Populated corpus-driven cross-linguistic ontology</a:t>
            </a:r>
          </a:p>
          <a:p>
            <a:r>
              <a:rPr lang="en-GB" dirty="0" smtClean="0"/>
              <a:t>Inter-connected pattern dictionaries for all participant languages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Target Applications</a:t>
            </a:r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 (1</a:t>
            </a:r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Applications in computational linguistics</a:t>
            </a:r>
          </a:p>
          <a:p>
            <a:pPr lvl="1"/>
            <a:r>
              <a:rPr lang="en-GB" dirty="0" smtClean="0"/>
              <a:t>Machine translation</a:t>
            </a:r>
            <a:endParaRPr lang="en-GB" dirty="0" smtClean="0"/>
          </a:p>
          <a:p>
            <a:pPr lvl="1"/>
            <a:r>
              <a:rPr lang="en-GB" dirty="0" smtClean="0"/>
              <a:t>Idiomatic </a:t>
            </a:r>
            <a:r>
              <a:rPr lang="en-GB" dirty="0" smtClean="0"/>
              <a:t>language </a:t>
            </a:r>
            <a:r>
              <a:rPr lang="en-GB" dirty="0" smtClean="0"/>
              <a:t>generation</a:t>
            </a:r>
            <a:endParaRPr lang="en-GB" dirty="0" smtClean="0"/>
          </a:p>
          <a:p>
            <a:pPr lvl="1"/>
            <a:r>
              <a:rPr lang="en-GB" dirty="0" smtClean="0"/>
              <a:t>Information extraction</a:t>
            </a:r>
          </a:p>
          <a:p>
            <a:pPr lvl="1"/>
            <a:r>
              <a:rPr lang="en-GB" dirty="0" smtClean="0"/>
              <a:t>Textual entailment</a:t>
            </a:r>
          </a:p>
          <a:p>
            <a:pPr lvl="1"/>
            <a:r>
              <a:rPr lang="en-GB" dirty="0" smtClean="0"/>
              <a:t>Semi-automatic taxonomy induction</a:t>
            </a:r>
          </a:p>
          <a:p>
            <a:pPr lvl="1"/>
            <a:r>
              <a:rPr lang="en-GB" dirty="0" smtClean="0"/>
              <a:t>Contribution to text simplification</a:t>
            </a:r>
          </a:p>
          <a:p>
            <a:pPr lvl="1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Target Applications (2</a:t>
            </a:r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Language teaching</a:t>
            </a:r>
          </a:p>
          <a:p>
            <a:pPr lvl="1"/>
            <a:r>
              <a:rPr lang="en-GB" dirty="0" smtClean="0"/>
              <a:t>Natural phraseology</a:t>
            </a:r>
          </a:p>
          <a:p>
            <a:pPr lvl="1"/>
            <a:r>
              <a:rPr lang="en-GB" dirty="0" smtClean="0"/>
              <a:t>Error correction</a:t>
            </a:r>
          </a:p>
          <a:p>
            <a:pPr lvl="1"/>
            <a:r>
              <a:rPr lang="en-GB" dirty="0" smtClean="0"/>
              <a:t>Prioritization and </a:t>
            </a:r>
            <a:r>
              <a:rPr lang="en-GB" dirty="0" smtClean="0"/>
              <a:t>choices for syllabus development</a:t>
            </a:r>
            <a:endParaRPr lang="en-GB" dirty="0" smtClean="0"/>
          </a:p>
          <a:p>
            <a:pPr lvl="1"/>
            <a:r>
              <a:rPr lang="en-GB" dirty="0" smtClean="0"/>
              <a:t>Pedagogical Dictionaries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12556</TotalTime>
  <Words>184</Words>
  <Application>Microsoft Macintosh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CPA: Where do we go from here?</vt:lpstr>
      <vt:lpstr>Context</vt:lpstr>
      <vt:lpstr>Aims</vt:lpstr>
      <vt:lpstr>Tasks</vt:lpstr>
      <vt:lpstr>Resource Compilation</vt:lpstr>
      <vt:lpstr>Target Applications (1)</vt:lpstr>
      <vt:lpstr>Target Applications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Convention, Metaphors, and Similes</dc:title>
  <dc:creator>Roberta Catizone</dc:creator>
  <cp:lastModifiedBy>patrick</cp:lastModifiedBy>
  <cp:revision>237</cp:revision>
  <dcterms:created xsi:type="dcterms:W3CDTF">2013-07-15T08:44:24Z</dcterms:created>
  <dcterms:modified xsi:type="dcterms:W3CDTF">2013-08-30T09:51:34Z</dcterms:modified>
</cp:coreProperties>
</file>