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7" r:id="rId3"/>
    <p:sldId id="339" r:id="rId4"/>
    <p:sldId id="341" r:id="rId5"/>
    <p:sldId id="338" r:id="rId6"/>
    <p:sldId id="340" r:id="rId7"/>
    <p:sldId id="330" r:id="rId8"/>
    <p:sldId id="310" r:id="rId9"/>
    <p:sldId id="309" r:id="rId10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1pPr>
    <a:lvl2pPr marL="4572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2pPr>
    <a:lvl3pPr marL="9144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3pPr>
    <a:lvl4pPr marL="1371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4pPr>
    <a:lvl5pPr marL="18288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8000"/>
    <a:srgbClr val="0000FF"/>
    <a:srgbClr val="FF00FF"/>
    <a:srgbClr val="00FFFF"/>
    <a:srgbClr val="996600"/>
    <a:srgbClr val="9966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7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" charset="0"/>
              <a:buNone/>
              <a:defRPr sz="12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12F7AA2A-7E7A-471E-BF5D-6A1BD372C202}" type="datetimeFigureOut">
              <a:rPr lang="en-US"/>
              <a:pPr>
                <a:defRPr/>
              </a:pPr>
              <a:t>8/28/2013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" charset="0"/>
              <a:buNone/>
              <a:defRPr sz="12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445DFBAA-60D7-4F25-BE98-B7DAF18EB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" charset="0"/>
              <a:buNone/>
              <a:defRPr/>
            </a:pPr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pitchFamily="-1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15303FD0-722B-45DC-BD0F-C1282A2BD2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 charset="-128"/>
        <a:cs typeface="ＭＳ Ｐゴシック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 charset="-128"/>
        <a:cs typeface="ＭＳ Ｐゴシック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 charset="-128"/>
        <a:cs typeface="ＭＳ Ｐゴシック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2B34C50-A8B0-431C-B12B-033E604BC805}" type="slidenum">
              <a:rPr lang="en-GB" smtClean="0">
                <a:latin typeface="Times New Roman" pitchFamily="18" charset="0"/>
                <a:ea typeface="ＭＳ Ｐゴシック"/>
                <a:cs typeface="ＭＳ Ｐゴシック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</p:spPr>
        <p:txBody>
          <a:bodyPr wrap="none" anchor="ctr"/>
          <a:lstStyle/>
          <a:p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Is this slide relevant? Can it be tweaked so that it re-focuses on austerity?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580EA4A6-5804-4EA7-8EBA-3FE206CAFD58}" type="slidenum">
              <a:rPr lang="en-GB" smtClean="0">
                <a:latin typeface="Times New Roman" pitchFamily="18" charset="0"/>
                <a:ea typeface="ＭＳ Ｐゴシック"/>
                <a:cs typeface="ＭＳ Ｐゴシック"/>
              </a:rPr>
              <a:pPr>
                <a:buFont typeface="Times New Roman" pitchFamily="18" charset="0"/>
                <a:buNone/>
              </a:pPr>
              <a:t>8</a:t>
            </a:fld>
            <a:endParaRPr lang="en-GB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97800-5336-46EF-B3F3-A5CBFEE585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44153-8C2D-4A2F-997B-2DF6631876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FB83E-BDC2-4362-911E-E67460B7EA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C0AAE-8B25-4CB8-A0C6-92BC8F1414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96F24-B8ED-4345-B9F3-83EBB121C8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894DA-7177-49B1-B09C-35E1A7DA7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EA62C-0CC2-42B1-BE6F-E5694FDABF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4A75D-C219-40FC-B936-42A9774632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2CACD-572A-4785-9562-C6612FE247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A54DC-83F8-42B6-885C-22664B0171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ADF2B-7B3D-489D-8648-0709051CC6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0813" cy="114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Times New Roman" pitchFamily="-1" charset="0"/>
              <a:buNone/>
              <a:defRPr sz="1400">
                <a:solidFill>
                  <a:srgbClr val="000000"/>
                </a:solidFill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84AB9AEA-F846-45CC-8B58-3A1A30F149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ＭＳ Ｐゴシック" charset="-128"/>
          <a:cs typeface="ＭＳ Ｐゴシック" charset="-128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F625AA2-6EC7-4DB9-BF8B-1C8E75BF45D8}" type="slidenum">
              <a:rPr lang="en-GB" smtClean="0">
                <a:latin typeface="Times New Roman" pitchFamily="18" charset="0"/>
                <a:ea typeface="ＭＳ Ｐゴシック"/>
                <a:cs typeface="ＭＳ Ｐゴシック"/>
              </a:rPr>
              <a:pPr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1142999"/>
            <a:ext cx="7543800" cy="771623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buClr>
                <a:srgbClr val="FF8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Why do CPA?</a:t>
            </a:r>
            <a:endParaRPr lang="en-GB" b="1" dirty="0" smtClean="0">
              <a:solidFill>
                <a:srgbClr val="FF8000"/>
              </a:solidFill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1"/>
            <a:ext cx="7924800" cy="3671391"/>
          </a:xfrm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700"/>
              </a:spcBef>
              <a:buClr>
                <a:srgbClr val="CC3300"/>
              </a:buClr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b="1" i="1" dirty="0" smtClean="0">
              <a:solidFill>
                <a:srgbClr val="CC3300"/>
              </a:solidFill>
              <a:ea typeface="ＭＳ Ｐゴシック"/>
              <a:cs typeface="ＭＳ Ｐゴシック"/>
            </a:endParaRPr>
          </a:p>
          <a:p>
            <a:pPr algn="ctr" eaLnBrk="1" hangingPunct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 smtClean="0">
                <a:solidFill>
                  <a:srgbClr val="333399"/>
                </a:solidFill>
                <a:ea typeface="ＭＳ Ｐゴシック"/>
                <a:cs typeface="ＭＳ Ｐゴシック"/>
              </a:rPr>
              <a:t>Patrick Hanks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ea typeface="ＭＳ Ｐゴシック"/>
                <a:cs typeface="ＭＳ Ｐゴシック"/>
              </a:rPr>
              <a:t>Research Institute for Information and Language Processing, University of Wolverhampton;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ea typeface="ＭＳ Ｐゴシック"/>
                <a:cs typeface="ＭＳ Ｐゴシック"/>
              </a:rPr>
              <a:t>Bristol Centre for Linguistics, University of the West of England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ea typeface="ＭＳ Ｐゴシック"/>
              <a:cs typeface="ＭＳ Ｐゴシック"/>
            </a:endParaRP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ea typeface="ＭＳ Ｐゴシック"/>
                <a:cs typeface="ＭＳ Ｐゴシック"/>
              </a:rPr>
              <a:t>patrick.w.hanks@gmail.com</a:t>
            </a:r>
            <a:endParaRPr lang="en-GB" sz="2400" dirty="0" smtClean="0">
              <a:ea typeface="ＭＳ Ｐゴシック"/>
              <a:cs typeface="ＭＳ Ｐゴシック"/>
            </a:endParaRP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ea typeface="ＭＳ Ｐゴシック"/>
              <a:cs typeface="ＭＳ Ｐゴシック"/>
            </a:endParaRP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3124200" y="57150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Meaning; collocation</a:t>
            </a:r>
            <a:endParaRPr lang="en-GB" sz="3600" b="1" dirty="0" smtClean="0">
              <a:solidFill>
                <a:srgbClr val="FF8000"/>
              </a:solidFill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ea typeface="ＭＳ Ｐゴシック"/>
                <a:cs typeface="ＭＳ Ｐゴシック"/>
              </a:rPr>
              <a:t>Analysing meaning; understanding meaning</a:t>
            </a:r>
          </a:p>
          <a:p>
            <a:pPr lvl="1"/>
            <a:r>
              <a:rPr lang="en-GB" sz="2400" dirty="0" smtClean="0">
                <a:ea typeface="ＭＳ Ｐゴシック"/>
                <a:cs typeface="ＭＳ Ｐゴシック"/>
              </a:rPr>
              <a:t>A set of unresolved problems in linguistics</a:t>
            </a:r>
          </a:p>
          <a:p>
            <a:pPr lvl="1"/>
            <a:r>
              <a:rPr lang="en-GB" sz="2400" dirty="0" smtClean="0">
                <a:ea typeface="ＭＳ Ｐゴシック"/>
              </a:rPr>
              <a:t>ONE CONTRIBUTION</a:t>
            </a:r>
            <a:r>
              <a:rPr lang="en-GB" sz="2400" smtClean="0">
                <a:ea typeface="ＭＳ Ｐゴシック"/>
              </a:rPr>
              <a:t>: analyse phraseology</a:t>
            </a:r>
            <a:endParaRPr lang="en-GB" sz="2400" dirty="0" smtClean="0">
              <a:ea typeface="ＭＳ Ｐゴシック"/>
              <a:cs typeface="ＭＳ Ｐゴシック"/>
            </a:endParaRPr>
          </a:p>
          <a:p>
            <a:r>
              <a:rPr lang="en-GB" sz="2800" dirty="0" smtClean="0">
                <a:ea typeface="ＭＳ Ｐゴシック"/>
                <a:cs typeface="ＭＳ Ｐゴシック"/>
              </a:rPr>
              <a:t>“Many meanings depend on the presence of more than word for their realization” – J.M. Sinclair</a:t>
            </a:r>
          </a:p>
          <a:p>
            <a:r>
              <a:rPr lang="en-GB" sz="2800" dirty="0" smtClean="0">
                <a:ea typeface="ＭＳ Ｐゴシック"/>
                <a:cs typeface="ＭＳ Ｐゴシック"/>
              </a:rPr>
              <a:t>Dictionaries (and </a:t>
            </a:r>
            <a:r>
              <a:rPr lang="en-GB" sz="2800" dirty="0" err="1" smtClean="0">
                <a:ea typeface="ＭＳ Ｐゴシック"/>
                <a:cs typeface="ＭＳ Ｐゴシック"/>
              </a:rPr>
              <a:t>WordNet</a:t>
            </a:r>
            <a:r>
              <a:rPr lang="en-GB" sz="2800" dirty="0" smtClean="0">
                <a:ea typeface="ＭＳ Ｐゴシック"/>
                <a:cs typeface="ＭＳ Ｐゴシック"/>
              </a:rPr>
              <a:t>) are a disappointment for software engineers and language learners</a:t>
            </a:r>
          </a:p>
          <a:p>
            <a:pPr lvl="1"/>
            <a:r>
              <a:rPr lang="en-GB" sz="2400" dirty="0" smtClean="0">
                <a:ea typeface="ＭＳ Ｐゴシック"/>
                <a:cs typeface="ＭＳ Ｐゴシック"/>
              </a:rPr>
              <a:t>They list many “meanings”  </a:t>
            </a:r>
          </a:p>
          <a:p>
            <a:pPr lvl="1"/>
            <a:r>
              <a:rPr lang="en-GB" sz="2400" dirty="0" smtClean="0">
                <a:ea typeface="ＭＳ Ｐゴシック"/>
              </a:rPr>
              <a:t>But t</a:t>
            </a:r>
            <a:r>
              <a:rPr lang="en-GB" sz="2400" dirty="0" smtClean="0">
                <a:ea typeface="ＭＳ Ｐゴシック"/>
                <a:cs typeface="ＭＳ Ｐゴシック"/>
              </a:rPr>
              <a:t>hey don’t say how words are used</a:t>
            </a:r>
          </a:p>
          <a:p>
            <a:endParaRPr lang="en-GB" sz="2800" dirty="0" smtClean="0">
              <a:ea typeface="ＭＳ Ｐゴシック"/>
              <a:cs typeface="ＭＳ Ｐゴシック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56534488-4A98-40E9-8B98-005227C05667}" type="slidenum">
              <a:rPr lang="en-GB" smtClean="0">
                <a:latin typeface="Times New Roman" pitchFamily="18" charset="0"/>
                <a:ea typeface="ＭＳ Ｐゴシック"/>
                <a:cs typeface="ＭＳ Ｐゴシック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build an inventory of the </a:t>
            </a:r>
            <a:r>
              <a:rPr lang="en-GB" dirty="0" err="1" smtClean="0"/>
              <a:t>phraseological</a:t>
            </a:r>
            <a:r>
              <a:rPr lang="en-GB" dirty="0" smtClean="0"/>
              <a:t> patterns associated with (each sense of) each verb (“norms”)</a:t>
            </a:r>
          </a:p>
          <a:p>
            <a:r>
              <a:rPr lang="en-GB" dirty="0" smtClean="0"/>
              <a:t>To relate unusual and imaginative uses to the normal uses of each word (“</a:t>
            </a:r>
            <a:r>
              <a:rPr lang="en-GB" dirty="0" err="1" smtClean="0"/>
              <a:t>explotations</a:t>
            </a:r>
            <a:r>
              <a:rPr lang="en-GB" dirty="0" smtClean="0"/>
              <a:t>”)</a:t>
            </a:r>
          </a:p>
          <a:p>
            <a:pPr lvl="1"/>
            <a:r>
              <a:rPr lang="en-GB" dirty="0" smtClean="0"/>
              <a:t>e</a:t>
            </a:r>
            <a:r>
              <a:rPr lang="en-GB" dirty="0" smtClean="0"/>
              <a:t>.g. build a collection of newly created metaphors and similes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E81C0AAE-8B25-4CB8-A0C6-92BC8F1414C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A discovery of corpus linguistics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85%-90% of everyday speech and writing is </a:t>
            </a:r>
            <a:r>
              <a:rPr lang="en-GB" dirty="0" err="1" smtClean="0"/>
              <a:t>phraseologically</a:t>
            </a:r>
            <a:r>
              <a:rPr lang="en-GB" dirty="0" smtClean="0"/>
              <a:t> “normal”. </a:t>
            </a:r>
          </a:p>
          <a:p>
            <a:pPr lvl="1"/>
            <a:r>
              <a:rPr lang="en-GB" dirty="0" smtClean="0"/>
              <a:t>The </a:t>
            </a:r>
            <a:r>
              <a:rPr lang="en-GB" dirty="0" err="1" smtClean="0"/>
              <a:t>phraseological</a:t>
            </a:r>
            <a:r>
              <a:rPr lang="en-GB" dirty="0" smtClean="0"/>
              <a:t> norms can be described and stored as models for future use.</a:t>
            </a:r>
          </a:p>
          <a:p>
            <a:r>
              <a:rPr lang="en-GB" dirty="0" smtClean="0"/>
              <a:t>9%-14% is unusual (creative) in some way.</a:t>
            </a:r>
          </a:p>
          <a:p>
            <a:r>
              <a:rPr lang="en-GB" dirty="0" smtClean="0"/>
              <a:t>About 1% is </a:t>
            </a:r>
            <a:r>
              <a:rPr lang="en-GB" dirty="0" err="1" smtClean="0"/>
              <a:t>uninterpretable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E81C0AAE-8B25-4CB8-A0C6-92BC8F1414C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Users (target market 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Applications in computational linguistics</a:t>
            </a:r>
          </a:p>
          <a:p>
            <a:pPr lvl="1"/>
            <a:r>
              <a:rPr lang="en-GB" dirty="0" smtClean="0"/>
              <a:t>Natural language engineers</a:t>
            </a:r>
          </a:p>
          <a:p>
            <a:pPr lvl="1"/>
            <a:r>
              <a:rPr lang="en-GB" dirty="0" smtClean="0"/>
              <a:t>Machine translation? </a:t>
            </a:r>
          </a:p>
          <a:p>
            <a:pPr lvl="1"/>
            <a:r>
              <a:rPr lang="en-GB" dirty="0" smtClean="0"/>
              <a:t> </a:t>
            </a:r>
            <a:r>
              <a:rPr lang="en-GB" dirty="0" smtClean="0"/>
              <a:t>Idiomatic language generation?</a:t>
            </a:r>
            <a:endParaRPr lang="en-GB" dirty="0" smtClean="0"/>
          </a:p>
          <a:p>
            <a:pPr lvl="1"/>
            <a:r>
              <a:rPr lang="en-GB" dirty="0" smtClean="0"/>
              <a:t>Message understanding?</a:t>
            </a:r>
          </a:p>
          <a:p>
            <a:pPr lvl="1"/>
            <a:r>
              <a:rPr lang="en-GB" dirty="0" smtClean="0"/>
              <a:t>Information extraction?</a:t>
            </a:r>
          </a:p>
          <a:p>
            <a:pPr lvl="2"/>
            <a:r>
              <a:rPr lang="en-GB" dirty="0" smtClean="0"/>
              <a:t>Escaping the tyranny of text matching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E81C0AAE-8B25-4CB8-A0C6-92BC8F1414C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Users (target market 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Language teaching</a:t>
            </a:r>
          </a:p>
          <a:p>
            <a:pPr lvl="1"/>
            <a:r>
              <a:rPr lang="en-GB" dirty="0" smtClean="0"/>
              <a:t>Natural phraseology</a:t>
            </a:r>
          </a:p>
          <a:p>
            <a:pPr lvl="1"/>
            <a:r>
              <a:rPr lang="en-GB" dirty="0" smtClean="0"/>
              <a:t>Error correction</a:t>
            </a:r>
          </a:p>
          <a:p>
            <a:pPr lvl="1"/>
            <a:r>
              <a:rPr lang="en-GB" dirty="0" smtClean="0"/>
              <a:t>Prioritization and choices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E81C0AAE-8B25-4CB8-A0C6-92BC8F1414C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0813" cy="914400"/>
          </a:xfrm>
        </p:spPr>
        <p:txBody>
          <a:bodyPr/>
          <a:lstStyle/>
          <a:p>
            <a:r>
              <a:rPr lang="en-GB" sz="3600" b="1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Logical and analogical</a:t>
            </a:r>
            <a:endParaRPr lang="en-US" sz="360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US" sz="2400" smtClean="0">
                <a:ea typeface="ＭＳ Ｐゴシック"/>
                <a:cs typeface="ＭＳ Ｐゴシック"/>
              </a:rPr>
              <a:t>A natural language consists of a puzzling mixture of logical and analogical procedures</a:t>
            </a:r>
          </a:p>
          <a:p>
            <a:r>
              <a:rPr lang="en-US" sz="2400" smtClean="0">
                <a:ea typeface="ＭＳ Ｐゴシック"/>
                <a:cs typeface="ＭＳ Ｐゴシック"/>
              </a:rPr>
              <a:t>Neglect of the analogical aspect has led to serious errors </a:t>
            </a:r>
          </a:p>
          <a:p>
            <a:pPr lvl="1"/>
            <a:r>
              <a:rPr lang="en-US" sz="2000" smtClean="0">
                <a:ea typeface="ＭＳ Ｐゴシック"/>
              </a:rPr>
              <a:t>E.g. the quest for precise definition in ontologies currently being designed for the Semantic Web</a:t>
            </a:r>
          </a:p>
          <a:p>
            <a:r>
              <a:rPr lang="en-US" sz="2200" smtClean="0">
                <a:ea typeface="ＭＳ Ｐゴシック"/>
                <a:cs typeface="ＭＳ Ｐゴシック"/>
              </a:rPr>
              <a:t>In ordinary language people make new meanings by comparing one thing with another and by creating ad-hoc sets </a:t>
            </a:r>
          </a:p>
          <a:p>
            <a:pPr lvl="1"/>
            <a:r>
              <a:rPr lang="en-US" sz="2000" smtClean="0">
                <a:ea typeface="ＭＳ Ｐゴシック"/>
              </a:rPr>
              <a:t>Not merely by asserting identity</a:t>
            </a:r>
          </a:p>
          <a:p>
            <a:pPr lvl="1"/>
            <a:r>
              <a:rPr lang="en-US" sz="2000" smtClean="0">
                <a:ea typeface="ＭＳ Ｐゴシック"/>
              </a:rPr>
              <a:t>Nor by conforming </a:t>
            </a:r>
            <a:r>
              <a:rPr lang="en-US" sz="2000" u="sng" smtClean="0">
                <a:ea typeface="ＭＳ Ｐゴシック"/>
              </a:rPr>
              <a:t>exactly</a:t>
            </a:r>
            <a:r>
              <a:rPr lang="en-US" sz="2000" smtClean="0">
                <a:ea typeface="ＭＳ Ｐゴシック"/>
              </a:rPr>
              <a:t> to conventional phraseology </a:t>
            </a:r>
          </a:p>
          <a:p>
            <a:pPr lvl="1"/>
            <a:r>
              <a:rPr lang="en-US" sz="2000" smtClean="0">
                <a:ea typeface="ＭＳ Ｐゴシック"/>
              </a:rPr>
              <a:t>Vagueness is an important principle of natural language </a:t>
            </a:r>
          </a:p>
          <a:p>
            <a:r>
              <a:rPr lang="en-US" sz="2400" smtClean="0">
                <a:ea typeface="ＭＳ Ｐゴシック"/>
                <a:cs typeface="ＭＳ Ｐゴシック"/>
              </a:rPr>
              <a:t>Danger of confusing language with mathematical logic</a:t>
            </a:r>
          </a:p>
          <a:p>
            <a:endParaRPr lang="en-US" sz="2400" smtClean="0">
              <a:ea typeface="ＭＳ Ｐゴシック"/>
              <a:cs typeface="ＭＳ Ｐゴシック"/>
            </a:endParaRPr>
          </a:p>
        </p:txBody>
      </p:sp>
      <p:sp>
        <p:nvSpPr>
          <p:cNvPr id="307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DC0C31C-5A72-4D5C-8CDF-22E4B0C3E8E2}" type="slidenum">
              <a:rPr lang="en-GB" smtClean="0">
                <a:latin typeface="Times New Roman" pitchFamily="18" charset="0"/>
                <a:ea typeface="ＭＳ Ｐゴシック"/>
                <a:cs typeface="ＭＳ Ｐゴシック"/>
              </a:rPr>
              <a:pPr>
                <a:buFont typeface="Times New Roman" pitchFamily="18" charset="0"/>
                <a:buNone/>
              </a:pPr>
              <a:t>7</a:t>
            </a:fld>
            <a:endParaRPr lang="en-GB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We need to re-examine the relationship between language and logic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smtClean="0">
                <a:ea typeface="ＭＳ Ｐゴシック"/>
                <a:cs typeface="ＭＳ Ｐゴシック"/>
              </a:rPr>
              <a:t>The theory of norms and exploitations (TNE) </a:t>
            </a:r>
            <a:r>
              <a:rPr lang="en-US" sz="2400" smtClean="0">
                <a:ea typeface="ＭＳ Ｐゴシック"/>
                <a:cs typeface="ＭＳ Ｐゴシック"/>
              </a:rPr>
              <a:t>argues that: </a:t>
            </a:r>
          </a:p>
          <a:p>
            <a:r>
              <a:rPr lang="en-US" sz="2400" smtClean="0">
                <a:ea typeface="ＭＳ Ｐゴシック"/>
                <a:cs typeface="ＭＳ Ｐゴシック"/>
              </a:rPr>
              <a:t>Talk of an "underlying logical form" of an utterance is pernicious. </a:t>
            </a:r>
          </a:p>
          <a:p>
            <a:r>
              <a:rPr lang="en-US" sz="2400" smtClean="0">
                <a:ea typeface="ＭＳ Ｐゴシック"/>
                <a:cs typeface="ＭＳ Ｐゴシック"/>
              </a:rPr>
              <a:t>What "underlies" linguistic behaviour is a set of behavioural regularities -- phraseological patterns. </a:t>
            </a:r>
          </a:p>
          <a:p>
            <a:r>
              <a:rPr lang="en-US" sz="2400" smtClean="0">
                <a:ea typeface="ＭＳ Ｐゴシック"/>
                <a:cs typeface="ＭＳ Ｐゴシック"/>
              </a:rPr>
              <a:t>One of the many things that people do with these patterns is to make logics.</a:t>
            </a:r>
          </a:p>
          <a:p>
            <a:r>
              <a:rPr lang="en-US" sz="2400" smtClean="0">
                <a:ea typeface="ＭＳ Ｐゴシック"/>
                <a:cs typeface="ＭＳ Ｐゴシック"/>
              </a:rPr>
              <a:t>They do other things too – notably, use language patterns for social interaction.</a:t>
            </a:r>
          </a:p>
          <a:p>
            <a:pPr>
              <a:buFont typeface="Times New Roman" pitchFamily="18" charset="0"/>
              <a:buNone/>
            </a:pPr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317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14EBB50-A700-425C-B887-9F7626197EBD}" type="slidenum">
              <a:rPr lang="en-GB" smtClean="0">
                <a:latin typeface="Times New Roman" pitchFamily="18" charset="0"/>
                <a:ea typeface="ＭＳ Ｐゴシック"/>
                <a:cs typeface="ＭＳ Ｐゴシック"/>
              </a:rPr>
              <a:pPr>
                <a:buFont typeface="Times New Roman" pitchFamily="18" charset="0"/>
                <a:buNone/>
              </a:pPr>
              <a:t>8</a:t>
            </a:fld>
            <a:endParaRPr lang="en-GB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/>
      <p:bldP spid="44034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0813" cy="1371600"/>
          </a:xfrm>
        </p:spPr>
        <p:txBody>
          <a:bodyPr/>
          <a:lstStyle/>
          <a:p>
            <a:r>
              <a:rPr lang="en-GB" sz="3600" b="1" smtClean="0">
                <a:solidFill>
                  <a:srgbClr val="FF8000"/>
                </a:solidFill>
                <a:latin typeface="Arial" pitchFamily="34" charset="0"/>
                <a:ea typeface="ＭＳ Ｐゴシック"/>
                <a:cs typeface="Arial" pitchFamily="34" charset="0"/>
              </a:rPr>
              <a:t>A usage-based, corpus-driven theory of language</a:t>
            </a:r>
            <a:endParaRPr lang="en-US" sz="3600" smtClean="0">
              <a:ea typeface="ＭＳ Ｐゴシック"/>
              <a:cs typeface="ＭＳ Ｐゴシック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876800"/>
          </a:xfrm>
        </p:spPr>
        <p:txBody>
          <a:bodyPr/>
          <a:lstStyle/>
          <a:p>
            <a:r>
              <a:rPr lang="en-US" sz="2200" smtClean="0">
                <a:ea typeface="ＭＳ Ｐゴシック"/>
                <a:cs typeface="ＭＳ Ｐゴシック"/>
              </a:rPr>
              <a:t>TNE research indicates that language is indeed a rule-governed system BUT:</a:t>
            </a:r>
          </a:p>
          <a:p>
            <a:r>
              <a:rPr lang="en-US" sz="2400" smtClean="0">
                <a:ea typeface="ＭＳ Ｐゴシック"/>
                <a:cs typeface="ＭＳ Ｐゴシック"/>
              </a:rPr>
              <a:t>There are</a:t>
            </a:r>
            <a:r>
              <a:rPr lang="en-US" sz="2400" b="1" smtClean="0">
                <a:ea typeface="ＭＳ Ｐゴシック"/>
                <a:cs typeface="ＭＳ Ｐゴシック"/>
              </a:rPr>
              <a:t> two </a:t>
            </a:r>
            <a:r>
              <a:rPr lang="en-US" sz="2400" smtClean="0">
                <a:ea typeface="ＭＳ Ｐゴシック"/>
                <a:cs typeface="ＭＳ Ｐゴシック"/>
              </a:rPr>
              <a:t>sets of rules, not just one:</a:t>
            </a:r>
          </a:p>
          <a:p>
            <a:pPr marL="914400" lvl="1" indent="-457200">
              <a:buFont typeface="Times New Roman" pitchFamily="18" charset="0"/>
              <a:buAutoNum type="arabicPeriod"/>
            </a:pPr>
            <a:r>
              <a:rPr lang="en-US" sz="2000" smtClean="0">
                <a:ea typeface="ＭＳ Ｐゴシック"/>
              </a:rPr>
              <a:t>Rules for using words normally, “correctly”, boringly</a:t>
            </a:r>
          </a:p>
          <a:p>
            <a:pPr marL="914400" lvl="1" indent="-457200">
              <a:buFont typeface="Times New Roman" pitchFamily="18" charset="0"/>
              <a:buAutoNum type="arabicPeriod"/>
            </a:pPr>
            <a:r>
              <a:rPr lang="en-US" sz="2000" smtClean="0">
                <a:ea typeface="ＭＳ Ｐゴシック"/>
              </a:rPr>
              <a:t>Rules for exploiting normal patterns of word use. Exploitations include not only metaphors and similes, but ellipsis, anomalous  arguments, irony, etc. etc. </a:t>
            </a:r>
          </a:p>
          <a:p>
            <a:r>
              <a:rPr lang="en-US" sz="2000" smtClean="0">
                <a:ea typeface="ＭＳ Ｐゴシック"/>
                <a:cs typeface="ＭＳ Ｐゴシック"/>
              </a:rPr>
              <a:t>The two rule systems interact. Today’s exploitation may become tomorrow’s norm. </a:t>
            </a:r>
          </a:p>
          <a:p>
            <a:pPr marL="914400" lvl="1" indent="-457200"/>
            <a:r>
              <a:rPr lang="en-US" sz="2000" smtClean="0">
                <a:ea typeface="ＭＳ Ｐゴシック"/>
              </a:rPr>
              <a:t>Compare Bowdle and Gentner (2005): ‘the Career of Metaphor’. </a:t>
            </a:r>
          </a:p>
          <a:p>
            <a:r>
              <a:rPr lang="en-US" sz="2000" smtClean="0">
                <a:ea typeface="ＭＳ Ｐゴシック"/>
                <a:cs typeface="ＭＳ Ｐゴシック"/>
              </a:rPr>
              <a:t>The rules are probabilistic, not deterministic. </a:t>
            </a:r>
          </a:p>
          <a:p>
            <a:r>
              <a:rPr lang="en-US" sz="2000" smtClean="0">
                <a:ea typeface="ＭＳ Ｐゴシック"/>
                <a:cs typeface="ＭＳ Ｐゴシック"/>
              </a:rPr>
              <a:t>Hanks, P. (2013): </a:t>
            </a:r>
            <a:r>
              <a:rPr lang="en-US" sz="2000" i="1" smtClean="0">
                <a:ea typeface="ＭＳ Ｐゴシック"/>
                <a:cs typeface="ＭＳ Ｐゴシック"/>
              </a:rPr>
              <a:t>Lexical Analysis: Norms and Exploitations. </a:t>
            </a:r>
            <a:r>
              <a:rPr lang="en-US" sz="2000" smtClean="0">
                <a:ea typeface="ＭＳ Ｐゴシック"/>
                <a:cs typeface="ＭＳ Ｐゴシック"/>
              </a:rPr>
              <a:t>MIT Press. </a:t>
            </a:r>
          </a:p>
        </p:txBody>
      </p:sp>
      <p:sp>
        <p:nvSpPr>
          <p:cNvPr id="327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0F808FA-8568-461B-9512-C21535793A3D}" type="slidenum">
              <a:rPr lang="en-GB" smtClean="0">
                <a:latin typeface="Times New Roman" pitchFamily="18" charset="0"/>
                <a:ea typeface="ＭＳ Ｐゴシック"/>
                <a:cs typeface="ＭＳ Ｐゴシック"/>
              </a:rPr>
              <a:pPr>
                <a:buFont typeface="Times New Roman" pitchFamily="18" charset="0"/>
                <a:buNone/>
              </a:pPr>
              <a:t>9</a:t>
            </a:fld>
            <a:endParaRPr lang="en-GB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11454</TotalTime>
  <Words>562</Words>
  <Application>Microsoft Macintosh PowerPoint</Application>
  <PresentationFormat>On-screen Show (4:3)</PresentationFormat>
  <Paragraphs>73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Times New Roman</vt:lpstr>
      <vt:lpstr>ＭＳ Ｐゴシック</vt:lpstr>
      <vt:lpstr>Arial</vt:lpstr>
      <vt:lpstr>Arial Black</vt:lpstr>
      <vt:lpstr>Palatino</vt:lpstr>
      <vt:lpstr>Calibri</vt:lpstr>
      <vt:lpstr>Cambria</vt:lpstr>
      <vt:lpstr>Blank Presentation</vt:lpstr>
      <vt:lpstr>Why do CPA?</vt:lpstr>
      <vt:lpstr>Meaning; collocation</vt:lpstr>
      <vt:lpstr>Aims</vt:lpstr>
      <vt:lpstr>A discovery of corpus linguistics</vt:lpstr>
      <vt:lpstr>Users (target market 1)</vt:lpstr>
      <vt:lpstr>Users (target market 2)</vt:lpstr>
      <vt:lpstr>Logical and analogical</vt:lpstr>
      <vt:lpstr>We need to re-examine the relationship between language and logic</vt:lpstr>
      <vt:lpstr>A usage-based, corpus-driven theory of language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Convention, Metaphors, and Similes</dc:title>
  <dc:creator>Roberta Catizone</dc:creator>
  <cp:lastModifiedBy>patrick</cp:lastModifiedBy>
  <cp:revision>213</cp:revision>
  <dcterms:created xsi:type="dcterms:W3CDTF">2013-07-15T08:44:24Z</dcterms:created>
  <dcterms:modified xsi:type="dcterms:W3CDTF">2013-08-28T08:31:33Z</dcterms:modified>
</cp:coreProperties>
</file>